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390" r:id="rId2"/>
    <p:sldId id="516" r:id="rId3"/>
    <p:sldId id="518" r:id="rId4"/>
    <p:sldId id="519" r:id="rId5"/>
    <p:sldId id="521" r:id="rId6"/>
    <p:sldId id="517" r:id="rId7"/>
    <p:sldId id="520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</p:sldIdLst>
  <p:sldSz cx="9144000" cy="6858000" type="screen4x3"/>
  <p:notesSz cx="6858000" cy="9144000"/>
  <p:embeddedFontLst>
    <p:embeddedFont>
      <p:font typeface="Roboto Slab" panose="020B0604020202020204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6699"/>
    <a:srgbClr val="8CC70E"/>
    <a:srgbClr val="C8EFB3"/>
    <a:srgbClr val="F0F884"/>
    <a:srgbClr val="ECE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0" autoAdjust="0"/>
    <p:restoredTop sz="82047" autoAdjust="0"/>
  </p:normalViewPr>
  <p:slideViewPr>
    <p:cSldViewPr>
      <p:cViewPr>
        <p:scale>
          <a:sx n="60" d="100"/>
          <a:sy n="60" d="100"/>
        </p:scale>
        <p:origin x="-3084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72;&#1093;&#1084;&#1091;&#1090;&#1086;&#1074;\Desktop\&#1051;&#1060;&#105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Консервативная</c:v>
                </c:pt>
                <c:pt idx="1">
                  <c:v>Умеренная</c:v>
                </c:pt>
                <c:pt idx="2">
                  <c:v>Агрессивная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0.65</c:v>
                </c:pt>
                <c:pt idx="1">
                  <c:v>0.2</c:v>
                </c:pt>
                <c:pt idx="2">
                  <c:v>0.15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97362D-BA93-458B-84A9-14BD236FA1C0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D5B350-01F0-4823-B13D-6E82FFCDE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0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4330E5-5217-43DE-96AD-9FD5931924D9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EAF56B-D634-4504-B5B1-92528AA95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96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Важно донести до слушателей, что 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нвестирование на рынке ценных бумаг — всегда рисковая деятельность. Вы можете потерять все свои средства в результате неудачного стечения обстоятельств на финансовом рынке. Депозит в банке точно принесет вам заранее известный процент, пусть и небольшой. 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Подробнее об ИИС </a:t>
            </a:r>
            <a:r>
              <a:rPr lang="en-US" dirty="0" smtClean="0"/>
              <a:t>http://fincult.info/articles/kak-investirovat/chto-takoe-individualnyy-investitsionnyy-schet/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9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1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Предположим, что каждый год вы будете вносить на счет 400 000 рублей. Для расчета используется средняя доходность (10%), она условна и не содержит обещания реального дохода. Расчет не учитывает комиссию брокера или управляющего.</a:t>
            </a:r>
          </a:p>
          <a:p>
            <a:endParaRPr lang="ru-RU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ВНИМАНИЕ: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получения вычета обязательно иметь официальный доход и платить НДФЛ. Например, вы официально трудоустроены и платите налоги. Или вы живете на доходы от сдачи квартиры в аренду и честно декларируете их в налоговой;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8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Напоминаем,</a:t>
            </a:r>
            <a:r>
              <a:rPr lang="ru-RU" baseline="0" dirty="0" smtClean="0"/>
              <a:t> что 2-НДФЛ – это справка о зарплате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4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Предположим, что каждый год вы будете вносить на счет 400 000 рублей. Для расчета используется средняя доходность (10%), она условна и не содержит обещания реального дохода. Расчет не учитывает комиссию брокера или управляющего.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ВНИМАНИЕ: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отличие от вычета на взнос для получения вычета не обязательно иметь официальный доход;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получите вычет только через три года с момента открытия счета; если вы закроете счет раньше чем через три года, вам придется уплатить НДФЛ на полученный доход.</a:t>
            </a:r>
          </a:p>
          <a:p>
            <a:endParaRPr lang="ru-RU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6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6E8A-2218-4ECC-85CE-F677FAE52566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2AE68-C39F-48AA-8C6B-855E9B6E7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2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F53B-CE12-4C65-A798-B7E099127107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F346-231D-48D8-ACE9-6FA2E4E71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6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63E18-8C04-477D-AEBD-8A89778BBF06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6F3-920E-4F86-9689-CCA7AF250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0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5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70F85-9BDB-49ED-8FDA-934313D2DAB4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BC86-1270-44DB-8599-986743FF2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4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898D-741A-47F6-99DA-EDF97C1C1A3C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3FEF-DBC9-402A-93E0-6A5B61A4A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5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92BCE-A994-474D-9B96-1300A7C67665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0AE0-8256-4CFB-9C06-7522D1510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2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C7A3-4D7C-417A-ABE2-EE75093253E3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D062-3061-41CA-B42B-D6EA41884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5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E19C-91FA-4942-A3CD-807B288A1A77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827A-478B-48F0-BA42-3C74F75A9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9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9632-70FC-4968-9097-C2C38220F33F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71A1-6BC1-4B22-961F-4E271872D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C23D-74F4-4E9E-9AFA-A98C6251CF9B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2F96-598B-435B-B7D5-A8821DA7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1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ED84-A74A-487C-8712-9AB5CCA70C94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52D5-1E45-423C-89D5-50ACA446B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9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AF381-E091-4C38-B51F-6E896B166A76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F32CDB-7F48-4FF3-80E4-794AA0ED6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274888"/>
            <a:ext cx="3422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3733800" y="2637304"/>
            <a:ext cx="50914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latin typeface="Roboto Slab" charset="0"/>
                <a:ea typeface="Roboto Slab" charset="0"/>
                <a:cs typeface="Roboto Slab" charset="0"/>
              </a:rPr>
              <a:t>Формирование </a:t>
            </a:r>
          </a:p>
          <a:p>
            <a:pPr algn="ctr" eaLnBrk="1" hangingPunct="1"/>
            <a:r>
              <a:rPr lang="ru-RU" altLang="ru-RU" sz="4000" b="1" dirty="0" smtClean="0">
                <a:latin typeface="Roboto Slab" charset="0"/>
                <a:ea typeface="Roboto Slab" charset="0"/>
                <a:cs typeface="Roboto Slab" charset="0"/>
              </a:rPr>
              <a:t>инвестиционного </a:t>
            </a:r>
          </a:p>
          <a:p>
            <a:pPr algn="ctr" eaLnBrk="1" hangingPunct="1"/>
            <a:r>
              <a:rPr lang="ru-RU" altLang="ru-RU" sz="4000" b="1" dirty="0" smtClean="0">
                <a:latin typeface="Roboto Slab" charset="0"/>
                <a:ea typeface="Roboto Slab" charset="0"/>
                <a:cs typeface="Roboto Slab" charset="0"/>
              </a:rPr>
              <a:t>портфеля</a:t>
            </a:r>
            <a:endParaRPr lang="ru-RU" altLang="ru-RU" sz="40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304800" y="5461000"/>
            <a:ext cx="1377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b="1" dirty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r>
              <a:rPr lang="ru-RU" altLang="ru-RU" sz="1600" b="1" dirty="0">
                <a:latin typeface="Roboto Slab" charset="0"/>
                <a:ea typeface="Roboto Slab" charset="0"/>
                <a:cs typeface="Roboto Slab" charset="0"/>
              </a:rPr>
              <a:t>Финансовая</a:t>
            </a:r>
          </a:p>
          <a:p>
            <a:pPr eaLnBrk="1" hangingPunct="1"/>
            <a:r>
              <a:rPr lang="ru-RU" altLang="ru-RU" sz="1600" b="1" dirty="0">
                <a:latin typeface="Roboto Slab" charset="0"/>
                <a:ea typeface="Roboto Slab" charset="0"/>
                <a:cs typeface="Roboto Slab" charset="0"/>
              </a:rPr>
              <a:t>грамотность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Особенности ИИС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09201" cy="29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373323" y="1556792"/>
            <a:ext cx="859081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Можно </a:t>
            </a:r>
            <a:r>
              <a:rPr lang="ru-RU" altLang="ru-RU" sz="2400" dirty="0">
                <a:latin typeface="Roboto Slab" charset="0"/>
                <a:ea typeface="Roboto Slab" charset="0"/>
                <a:cs typeface="Roboto Slab" charset="0"/>
              </a:rPr>
              <a:t>получить налоговый </a:t>
            </a: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вычет</a:t>
            </a:r>
            <a:endParaRPr lang="ru-RU" altLang="ru-RU" sz="2400" dirty="0">
              <a:latin typeface="Roboto Slab" charset="0"/>
              <a:ea typeface="Roboto Slab" charset="0"/>
              <a:cs typeface="Roboto Slab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ИИС открывает только брокер</a:t>
            </a:r>
            <a:r>
              <a:rPr lang="en-US" altLang="ru-RU" sz="2400" dirty="0" smtClean="0">
                <a:latin typeface="Roboto Slab" charset="0"/>
                <a:ea typeface="Roboto Slab" charset="0"/>
                <a:cs typeface="Roboto Slab" charset="0"/>
              </a:rPr>
              <a:t> </a:t>
            </a: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или управляющий</a:t>
            </a:r>
            <a:endParaRPr lang="en-US" altLang="ru-RU" sz="2400" dirty="0" smtClean="0">
              <a:latin typeface="Roboto Slab" charset="0"/>
              <a:ea typeface="Roboto Slab" charset="0"/>
              <a:cs typeface="Roboto Slab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Взносы </a:t>
            </a:r>
            <a:r>
              <a:rPr lang="ru-RU" altLang="ru-RU" sz="2400" dirty="0">
                <a:latin typeface="Roboto Slab" charset="0"/>
                <a:ea typeface="Roboto Slab" charset="0"/>
                <a:cs typeface="Roboto Slab" charset="0"/>
              </a:rPr>
              <a:t>можно делать только в </a:t>
            </a: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рублях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Максимальный взнос — 1 000 000 рублей в год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Чтобы </a:t>
            </a:r>
            <a:r>
              <a:rPr lang="ru-RU" altLang="ru-RU" sz="2400" dirty="0">
                <a:latin typeface="Roboto Slab" charset="0"/>
                <a:ea typeface="Roboto Slab" charset="0"/>
                <a:cs typeface="Roboto Slab" charset="0"/>
              </a:rPr>
              <a:t>действовали налоговые вычеты, счет должен быть открыт три </a:t>
            </a: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года</a:t>
            </a:r>
            <a:endParaRPr lang="ru-RU" altLang="ru-RU" sz="2400" dirty="0"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9" name="Round Diagonal Corner Rectangle 5"/>
          <p:cNvSpPr/>
          <p:nvPr/>
        </p:nvSpPr>
        <p:spPr>
          <a:xfrm>
            <a:off x="412165" y="5263776"/>
            <a:ext cx="8064500" cy="1333576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r>
              <a:rPr lang="ru-RU" altLang="ru-RU" sz="2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алоговый </a:t>
            </a:r>
            <a:r>
              <a:rPr lang="ru-RU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вычет -</a:t>
            </a:r>
            <a:r>
              <a:rPr lang="ru-RU" sz="2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13% от внесенной суммы за год, но не более 52 000 </a:t>
            </a:r>
            <a:r>
              <a:rPr lang="ru-RU" sz="2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руб. </a:t>
            </a:r>
            <a:r>
              <a:rPr lang="ru-RU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(максимальная сумма для расчета </a:t>
            </a:r>
            <a:r>
              <a:rPr lang="ru-RU" sz="2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вычета </a:t>
            </a:r>
            <a:r>
              <a:rPr lang="ru-RU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– 400 000 руб</a:t>
            </a:r>
            <a:r>
              <a:rPr lang="ru-RU" sz="2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.)</a:t>
            </a:r>
            <a:endParaRPr lang="ru-RU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Нужно выбрать тип вычета на ИИС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09201" cy="29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395288" y="1872338"/>
            <a:ext cx="85908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Вычет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на 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взнос</a:t>
            </a:r>
            <a:endParaRPr lang="ru-RU" sz="2400" dirty="0">
              <a:latin typeface="Roboto Slab" charset="0"/>
              <a:ea typeface="Roboto Slab" charset="0"/>
              <a:cs typeface="Roboto Slab" charset="0"/>
            </a:endParaRPr>
          </a:p>
          <a:p>
            <a:endParaRPr lang="ru-RU" sz="2400" dirty="0" smtClean="0">
              <a:latin typeface="Roboto Slab" charset="0"/>
              <a:ea typeface="Roboto Slab" charset="0"/>
              <a:cs typeface="Roboto Slab" charset="0"/>
            </a:endParaRPr>
          </a:p>
          <a:p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или </a:t>
            </a:r>
          </a:p>
          <a:p>
            <a:endParaRPr lang="ru-RU" sz="2400" dirty="0" smtClean="0">
              <a:latin typeface="Roboto Slab" charset="0"/>
              <a:ea typeface="Roboto Slab" charset="0"/>
              <a:cs typeface="Roboto Slab" charset="0"/>
            </a:endParaRPr>
          </a:p>
          <a:p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в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ычет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из дохода, который подлежит налогообложению.</a:t>
            </a:r>
          </a:p>
        </p:txBody>
      </p:sp>
      <p:sp>
        <p:nvSpPr>
          <p:cNvPr id="9" name="Round Diagonal Corner Rectangle 5"/>
          <p:cNvSpPr/>
          <p:nvPr/>
        </p:nvSpPr>
        <p:spPr>
          <a:xfrm>
            <a:off x="412165" y="4804244"/>
            <a:ext cx="8064500" cy="1439863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Чтобы </a:t>
            </a:r>
            <a:r>
              <a:rPr lang="ru-RU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получить любой из вычетов, нужно открыть ИИС и не закрывать его </a:t>
            </a:r>
            <a:r>
              <a:rPr lang="ru-RU" sz="2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3 года.</a:t>
            </a:r>
            <a:endParaRPr lang="ru-RU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Roboto Slab" charset="0"/>
                <a:ea typeface="Roboto Slab" charset="0"/>
                <a:cs typeface="Roboto Slab" charset="0"/>
              </a:rPr>
              <a:t>Пример </a:t>
            </a:r>
            <a:r>
              <a:rPr lang="ru-RU" sz="2800" b="1" dirty="0">
                <a:latin typeface="Roboto Slab" charset="0"/>
                <a:ea typeface="Roboto Slab" charset="0"/>
                <a:cs typeface="Roboto Slab" charset="0"/>
              </a:rPr>
              <a:t>расчета </a:t>
            </a:r>
            <a:r>
              <a:rPr lang="ru-RU" sz="2800" b="1" dirty="0" smtClean="0">
                <a:latin typeface="Roboto Slab" charset="0"/>
                <a:ea typeface="Roboto Slab" charset="0"/>
                <a:cs typeface="Roboto Slab" charset="0"/>
              </a:rPr>
              <a:t>вычета </a:t>
            </a:r>
            <a:r>
              <a:rPr lang="ru-RU" sz="2800" b="1" dirty="0">
                <a:latin typeface="Roboto Slab" charset="0"/>
                <a:ea typeface="Roboto Slab" charset="0"/>
                <a:cs typeface="Roboto Slab" charset="0"/>
              </a:rPr>
              <a:t>на </a:t>
            </a:r>
            <a:r>
              <a:rPr lang="ru-RU" sz="2800" b="1" dirty="0" smtClean="0">
                <a:latin typeface="Roboto Slab" charset="0"/>
                <a:ea typeface="Roboto Slab" charset="0"/>
                <a:cs typeface="Roboto Slab" charset="0"/>
              </a:rPr>
              <a:t>взнос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09201" cy="29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876"/>
            <a:ext cx="9144000" cy="50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Как получить вычет на взнос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09201" cy="29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179512" y="1800675"/>
            <a:ext cx="8964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Не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позднее 30 апреля сдать в налоговую 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службу: 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7504" y="2411010"/>
            <a:ext cx="8991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справку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3-НДФЛ;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справку о 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годовых доходах,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например, 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2-НДФЛ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договор с 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брокером/управляющим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об открытии ИИС;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п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одтверждение зачисления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денег на 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ИИС (квитанции,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платежные поручения);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заявление на возврат налога;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реквизиты 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счета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, на который 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вам переведут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деньги.</a:t>
            </a:r>
          </a:p>
        </p:txBody>
      </p:sp>
    </p:spTree>
    <p:extLst>
      <p:ext uri="{BB962C8B-B14F-4D97-AF65-F5344CB8AC3E}">
        <p14:creationId xmlns:p14="http://schemas.microsoft.com/office/powerpoint/2010/main" val="27408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Roboto Slab" charset="0"/>
                <a:ea typeface="Roboto Slab" charset="0"/>
                <a:cs typeface="Roboto Slab" charset="0"/>
              </a:rPr>
              <a:t>Пример </a:t>
            </a:r>
            <a:r>
              <a:rPr lang="ru-RU" sz="2800" b="1" dirty="0">
                <a:latin typeface="Roboto Slab" charset="0"/>
                <a:ea typeface="Roboto Slab" charset="0"/>
                <a:cs typeface="Roboto Slab" charset="0"/>
              </a:rPr>
              <a:t>расчета </a:t>
            </a:r>
            <a:r>
              <a:rPr lang="ru-RU" sz="2800" b="1" dirty="0" smtClean="0">
                <a:latin typeface="Roboto Slab" charset="0"/>
                <a:ea typeface="Roboto Slab" charset="0"/>
                <a:cs typeface="Roboto Slab" charset="0"/>
              </a:rPr>
              <a:t>вычета </a:t>
            </a:r>
            <a:r>
              <a:rPr lang="ru-RU" sz="2800" b="1" dirty="0">
                <a:latin typeface="Roboto Slab" charset="0"/>
                <a:ea typeface="Roboto Slab" charset="0"/>
                <a:cs typeface="Roboto Slab" charset="0"/>
              </a:rPr>
              <a:t>на </a:t>
            </a:r>
            <a:r>
              <a:rPr lang="ru-RU" sz="2800" b="1" dirty="0" smtClean="0">
                <a:latin typeface="Roboto Slab" charset="0"/>
                <a:ea typeface="Roboto Slab" charset="0"/>
                <a:cs typeface="Roboto Slab" charset="0"/>
              </a:rPr>
              <a:t>доход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09201" cy="29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9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Как получить вычет на доход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09201" cy="29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395288" y="1872338"/>
            <a:ext cx="84248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В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зять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в налоговой службе справку о том, что вы не пытались получить вычет первого типа – на взнос – в течение прошедших лет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.</a:t>
            </a:r>
          </a:p>
          <a:p>
            <a:pPr eaLnBrk="1" hangingPunct="1"/>
            <a:endParaRPr lang="ru-RU" sz="2400" dirty="0">
              <a:latin typeface="Roboto Slab" charset="0"/>
              <a:ea typeface="Roboto Slab" charset="0"/>
              <a:cs typeface="Roboto Slab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Отдать справку брокеру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или управляющему, который становится для вас в этом случае налоговым агентом и во время выплаты вам дохода не удерживает с него налог.</a:t>
            </a:r>
          </a:p>
        </p:txBody>
      </p:sp>
    </p:spTree>
    <p:extLst>
      <p:ext uri="{BB962C8B-B14F-4D97-AF65-F5344CB8AC3E}">
        <p14:creationId xmlns:p14="http://schemas.microsoft.com/office/powerpoint/2010/main" val="32147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Виды инвестиций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95288" y="1872338"/>
            <a:ext cx="84248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 Slab" charset="0"/>
                <a:ea typeface="Roboto Slab" charset="0"/>
                <a:cs typeface="Roboto Slab" charset="0"/>
              </a:rPr>
              <a:t>Консервативные (0-20% годовых)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ru-RU" sz="3200" dirty="0" smtClean="0">
              <a:latin typeface="Roboto Slab" charset="0"/>
              <a:ea typeface="Roboto Slab" charset="0"/>
              <a:cs typeface="Roboto Slab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 Slab" charset="0"/>
                <a:ea typeface="Roboto Slab" charset="0"/>
                <a:cs typeface="Roboto Slab" charset="0"/>
              </a:rPr>
              <a:t>Умеренные (до 60% годовых)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ru-RU" sz="3200" dirty="0" smtClean="0">
              <a:latin typeface="Roboto Slab" charset="0"/>
              <a:ea typeface="Roboto Slab" charset="0"/>
              <a:cs typeface="Roboto Slab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 Slab" charset="0"/>
                <a:ea typeface="Roboto Slab" charset="0"/>
                <a:cs typeface="Roboto Slab" charset="0"/>
              </a:rPr>
              <a:t>Агрессивные (от 60% годовых)</a:t>
            </a:r>
            <a:endParaRPr lang="ru-RU" sz="3200" dirty="0">
              <a:latin typeface="Roboto Slab" charset="0"/>
              <a:ea typeface="Roboto Slab" charset="0"/>
              <a:cs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Консервативные инвестиции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63713"/>
              </p:ext>
            </p:extLst>
          </p:nvPr>
        </p:nvGraphicFramePr>
        <p:xfrm>
          <a:off x="395288" y="1628800"/>
          <a:ext cx="8424861" cy="40037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8287"/>
                <a:gridCol w="2808287"/>
                <a:gridCol w="2808287"/>
              </a:tblGrid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Вид инвестиций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Доходность (год)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Риск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Банковский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вклад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 8%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 1,4 млн застрахованы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Долгосрочное/</a:t>
                      </a:r>
                    </a:p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инвестиционное страхование жизни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 15%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Потеря денег только при банкротстве страховой компании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Государственные облигации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 10%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Гарантируется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государством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Облигации крупных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компаний с государственным участием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15%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Определяется надежностью компании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Инвестиционные и хедж-фонды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 20%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Определяется юридическим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адресом и возрастом компании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1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Умеренные инвестиции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18937"/>
              </p:ext>
            </p:extLst>
          </p:nvPr>
        </p:nvGraphicFramePr>
        <p:xfrm>
          <a:off x="395288" y="1628800"/>
          <a:ext cx="8424861" cy="40037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8287"/>
                <a:gridCol w="2808287"/>
                <a:gridCol w="2808287"/>
              </a:tblGrid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Вид инвестиций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Доходность (год)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Риск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Акции надежных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компаний (голубые фишки)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 30%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Определяется историческими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данными компании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Облигации компаний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 15%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Определяется надежностью компании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Займы физ. лицам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 60%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Определяется степенью доверия к заемщику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Недвижимость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10%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Определяется адекватностью арендаторов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Паевые инвестиционные фонды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 20%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Определяется исторической доходностью и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возрастом компании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2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Агрессивные инвестиции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36364"/>
              </p:ext>
            </p:extLst>
          </p:nvPr>
        </p:nvGraphicFramePr>
        <p:xfrm>
          <a:off x="395288" y="1628800"/>
          <a:ext cx="8424861" cy="3746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8287"/>
                <a:gridCol w="2808287"/>
                <a:gridCol w="2808287"/>
              </a:tblGrid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Вид инвестиций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Доходность (год)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Риск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Акции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компаний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Более 60%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Трудно</a:t>
                      </a:r>
                      <a:r>
                        <a:rPr lang="ru-RU" sz="1400" b="1" kern="1200" baseline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оценить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Фьючерсы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/опционы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Трудно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оценить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Криптовалюта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Трудно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 оценить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Бизнес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Определяется оценкой показателей бизнеса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  <a:tr h="603067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ПАММ-счета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Roboto Slab" charset="0"/>
                          <a:ea typeface="Roboto Slab" charset="0"/>
                          <a:cs typeface="Roboto Slab" charset="0"/>
                        </a:rPr>
                        <a:t>Определяется исторической доходностью и доверием к трейдеру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Roboto Slab" charset="0"/>
                        <a:ea typeface="Roboto Slab" charset="0"/>
                        <a:cs typeface="Roboto Slab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5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18344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Инвестиционный портфель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14587"/>
              </p:ext>
            </p:extLst>
          </p:nvPr>
        </p:nvGraphicFramePr>
        <p:xfrm>
          <a:off x="1692367" y="1628800"/>
          <a:ext cx="6256483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5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95288" y="78573"/>
            <a:ext cx="84370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Как формировать инвестиционный портфель?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1404936"/>
            <a:ext cx="8424862" cy="1111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95288" y="1872338"/>
            <a:ext cx="84248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800" dirty="0" smtClean="0">
                <a:latin typeface="Roboto Slab" charset="0"/>
                <a:ea typeface="Roboto Slab" charset="0"/>
                <a:cs typeface="Roboto Slab" charset="0"/>
              </a:rPr>
              <a:t>1. Определить степень готовности к  риску</a:t>
            </a:r>
          </a:p>
          <a:p>
            <a:pPr eaLnBrk="1" hangingPunct="1"/>
            <a:endParaRPr lang="ru-RU" sz="2800" dirty="0" smtClean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r>
              <a:rPr lang="ru-RU" sz="2800" dirty="0">
                <a:latin typeface="Roboto Slab" charset="0"/>
                <a:ea typeface="Roboto Slab" charset="0"/>
                <a:cs typeface="Roboto Slab" charset="0"/>
              </a:rPr>
              <a:t>2</a:t>
            </a:r>
            <a:r>
              <a:rPr lang="ru-RU" sz="2800" dirty="0" smtClean="0">
                <a:latin typeface="Roboto Slab" charset="0"/>
                <a:ea typeface="Roboto Slab" charset="0"/>
                <a:cs typeface="Roboto Slab" charset="0"/>
              </a:rPr>
              <a:t>. Сформировать структуру портфеля (90-10-0, 80-20-0,</a:t>
            </a:r>
            <a:r>
              <a:rPr lang="ru-RU" sz="2800" dirty="0">
                <a:latin typeface="Roboto Slab" charset="0"/>
                <a:ea typeface="Roboto Slab" charset="0"/>
                <a:cs typeface="Roboto Slab" charset="0"/>
              </a:rPr>
              <a:t> 70-20-10</a:t>
            </a:r>
            <a:r>
              <a:rPr lang="ru-RU" sz="2800" dirty="0" smtClean="0">
                <a:latin typeface="Roboto Slab" charset="0"/>
                <a:ea typeface="Roboto Slab" charset="0"/>
                <a:cs typeface="Roboto Slab" charset="0"/>
              </a:rPr>
              <a:t>, 50-30-20)</a:t>
            </a:r>
            <a:endParaRPr lang="ru-RU" sz="2800" dirty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endParaRPr lang="ru-RU" sz="2800" dirty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r>
              <a:rPr lang="ru-RU" sz="2800" dirty="0" smtClean="0">
                <a:latin typeface="Roboto Slab" charset="0"/>
                <a:ea typeface="Roboto Slab" charset="0"/>
                <a:cs typeface="Roboto Slab" charset="0"/>
              </a:rPr>
              <a:t>3. Подобрать инструменты с соответствующим риском и доходностью</a:t>
            </a:r>
          </a:p>
          <a:p>
            <a:pPr eaLnBrk="1" hangingPunct="1"/>
            <a:endParaRPr lang="ru-RU" sz="2800" dirty="0">
              <a:latin typeface="Roboto Slab" charset="0"/>
              <a:ea typeface="Roboto Slab" charset="0"/>
              <a:cs typeface="Roboto Slab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ru-RU" sz="2800" dirty="0">
              <a:latin typeface="Roboto Slab" charset="0"/>
              <a:ea typeface="Roboto Slab" charset="0"/>
              <a:cs typeface="Roboto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274888"/>
            <a:ext cx="3422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3757046" y="2637304"/>
            <a:ext cx="50449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latin typeface="Roboto Slab" charset="0"/>
                <a:ea typeface="Roboto Slab" charset="0"/>
                <a:cs typeface="Roboto Slab" charset="0"/>
              </a:rPr>
              <a:t>Индивидуальный</a:t>
            </a:r>
          </a:p>
          <a:p>
            <a:pPr algn="ctr" eaLnBrk="1" hangingPunct="1"/>
            <a:r>
              <a:rPr lang="ru-RU" altLang="ru-RU" sz="4000" b="1" dirty="0" smtClean="0">
                <a:latin typeface="Roboto Slab" charset="0"/>
                <a:ea typeface="Roboto Slab" charset="0"/>
                <a:cs typeface="Roboto Slab" charset="0"/>
              </a:rPr>
              <a:t>инвестиционный</a:t>
            </a:r>
          </a:p>
          <a:p>
            <a:pPr algn="ctr" eaLnBrk="1" hangingPunct="1"/>
            <a:r>
              <a:rPr lang="ru-RU" altLang="ru-RU" sz="4000" b="1" dirty="0" smtClean="0">
                <a:latin typeface="Roboto Slab" charset="0"/>
                <a:ea typeface="Roboto Slab" charset="0"/>
                <a:cs typeface="Roboto Slab" charset="0"/>
              </a:rPr>
              <a:t>счет</a:t>
            </a:r>
            <a:endParaRPr lang="ru-RU" altLang="ru-RU" sz="40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304800" y="5461000"/>
            <a:ext cx="1377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b="1" dirty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r>
              <a:rPr lang="ru-RU" altLang="ru-RU" sz="1600" b="1" dirty="0">
                <a:latin typeface="Roboto Slab" charset="0"/>
                <a:ea typeface="Roboto Slab" charset="0"/>
                <a:cs typeface="Roboto Slab" charset="0"/>
              </a:rPr>
              <a:t>Финансовая</a:t>
            </a:r>
          </a:p>
          <a:p>
            <a:pPr eaLnBrk="1" hangingPunct="1"/>
            <a:r>
              <a:rPr lang="ru-RU" altLang="ru-RU" sz="1600" b="1" dirty="0">
                <a:latin typeface="Roboto Slab" charset="0"/>
                <a:ea typeface="Roboto Slab" charset="0"/>
                <a:cs typeface="Roboto Slab" charset="0"/>
              </a:rPr>
              <a:t>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7451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2124220" y="817548"/>
            <a:ext cx="576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Налоговый вычет для ИИС</a:t>
            </a:r>
            <a:endParaRPr lang="en-US" altLang="ru-RU" sz="2800" b="1" dirty="0">
              <a:solidFill>
                <a:srgbClr val="FF000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599804"/>
            <a:ext cx="828116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2200" dirty="0" smtClean="0">
                <a:solidFill>
                  <a:schemeClr val="accent5"/>
                </a:solidFill>
                <a:latin typeface="Roboto Slab" panose="020B0604020202020204" charset="0"/>
                <a:ea typeface="Roboto Slab" panose="020B0604020202020204" charset="0"/>
              </a:rPr>
              <a:t>    </a:t>
            </a:r>
            <a:r>
              <a:rPr lang="ru-RU" sz="2200" dirty="0" smtClean="0">
                <a:latin typeface="Roboto Slab" panose="020B0604020202020204" charset="0"/>
                <a:ea typeface="Roboto Slab" panose="020B0604020202020204" charset="0"/>
              </a:rPr>
              <a:t>Индивидуальный инвестиционный счет (ИИС)</a:t>
            </a: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endParaRPr lang="ru-RU" sz="2200" dirty="0">
              <a:latin typeface="Roboto Slab" panose="020B0604020202020204" charset="0"/>
              <a:ea typeface="Roboto Slab" panose="020B0604020202020204" charset="0"/>
            </a:endParaRP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2200" dirty="0" smtClean="0">
                <a:latin typeface="Roboto Slab" panose="020B0604020202020204" charset="0"/>
                <a:ea typeface="Roboto Slab" panose="020B0604020202020204" charset="0"/>
              </a:rPr>
              <a:t> ИИС </a:t>
            </a:r>
            <a:r>
              <a:rPr lang="ru-RU" sz="2200" dirty="0">
                <a:latin typeface="Roboto Slab" panose="020B0604020202020204" charset="0"/>
                <a:ea typeface="Roboto Slab" panose="020B0604020202020204" charset="0"/>
              </a:rPr>
              <a:t>подходит тем, у кого уже есть </a:t>
            </a:r>
            <a:r>
              <a:rPr lang="ru-RU" sz="2200" dirty="0" smtClean="0">
                <a:latin typeface="Roboto Slab" panose="020B0604020202020204" charset="0"/>
                <a:ea typeface="Roboto Slab" panose="020B0604020202020204" charset="0"/>
              </a:rPr>
              <a:t>денежная подушка безопасности, </a:t>
            </a:r>
            <a:r>
              <a:rPr lang="ru-RU" sz="2200" dirty="0">
                <a:latin typeface="Roboto Slab" panose="020B0604020202020204" charset="0"/>
                <a:ea typeface="Roboto Slab" panose="020B0604020202020204" charset="0"/>
              </a:rPr>
              <a:t>но остались свободные деньги </a:t>
            </a:r>
            <a:endParaRPr lang="ru-RU" sz="22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sz="22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2200" dirty="0" smtClean="0">
                <a:latin typeface="Roboto Slab" panose="020B0604020202020204" charset="0"/>
                <a:ea typeface="Roboto Slab" panose="020B0604020202020204" charset="0"/>
              </a:rPr>
              <a:t>Риски:</a:t>
            </a:r>
            <a:endParaRPr lang="ru-RU" sz="22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Slab" panose="020B0604020202020204" charset="0"/>
                <a:ea typeface="Roboto Slab" panose="020B0604020202020204" charset="0"/>
              </a:rPr>
              <a:t>нет гарантии доходности и сохранности </a:t>
            </a:r>
            <a:endParaRPr lang="ru-RU" sz="22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Roboto Slab" panose="020B0604020202020204" charset="0"/>
                <a:ea typeface="Roboto Slab" panose="020B0604020202020204" charset="0"/>
              </a:rPr>
              <a:t>деньги </a:t>
            </a:r>
            <a:r>
              <a:rPr lang="ru-RU" sz="2200" dirty="0">
                <a:latin typeface="Roboto Slab" panose="020B0604020202020204" charset="0"/>
                <a:ea typeface="Roboto Slab" panose="020B0604020202020204" charset="0"/>
              </a:rPr>
              <a:t>на ИИС не застрахованы </a:t>
            </a:r>
            <a:r>
              <a:rPr lang="ru-RU" sz="2200" dirty="0" smtClean="0">
                <a:latin typeface="Roboto Slab" panose="020B0604020202020204" charset="0"/>
                <a:ea typeface="Roboto Slab" panose="020B0604020202020204" charset="0"/>
              </a:rPr>
              <a:t>АСВ</a:t>
            </a:r>
            <a:endParaRPr lang="ru-RU" sz="2200" dirty="0">
              <a:latin typeface="Roboto Slab" panose="020B0604020202020204" charset="0"/>
              <a:ea typeface="Roboto Slab" panose="020B0604020202020204" charset="0"/>
            </a:endParaRP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endParaRPr lang="ru-RU" sz="2200" dirty="0">
              <a:latin typeface="Roboto Slab" panose="020B0604020202020204" charset="0"/>
              <a:ea typeface="Roboto Slab" panose="020B0604020202020204" charset="0"/>
            </a:endParaRP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2200" b="1" dirty="0" smtClean="0">
                <a:latin typeface="Roboto Slab" panose="020B0604020202020204" charset="0"/>
                <a:ea typeface="Roboto Slab" panose="020B0604020202020204" charset="0"/>
              </a:rPr>
              <a:t>Важно! </a:t>
            </a:r>
            <a:r>
              <a:rPr lang="ru-RU" sz="2200" dirty="0" smtClean="0">
                <a:latin typeface="Roboto Slab" panose="020B0604020202020204" charset="0"/>
                <a:ea typeface="Roboto Slab" panose="020B0604020202020204" charset="0"/>
              </a:rPr>
              <a:t>Есть возможность </a:t>
            </a:r>
            <a:r>
              <a:rPr lang="ru-RU" sz="2200" dirty="0">
                <a:latin typeface="Roboto Slab" panose="020B0604020202020204" charset="0"/>
                <a:ea typeface="Roboto Slab" panose="020B0604020202020204" charset="0"/>
              </a:rPr>
              <a:t>получить налоговый вычет</a:t>
            </a:r>
            <a:r>
              <a:rPr lang="ru-RU" sz="2200" dirty="0" smtClean="0">
                <a:latin typeface="Roboto Slab" panose="020B0604020202020204" charset="0"/>
                <a:ea typeface="Roboto Slab" panose="020B0604020202020204" charset="0"/>
              </a:rPr>
              <a:t>.</a:t>
            </a: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endParaRPr lang="ru-RU" sz="22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ru-RU" sz="2200" dirty="0" smtClean="0">
                <a:latin typeface="Roboto Slab" panose="020B0604020202020204" charset="0"/>
                <a:ea typeface="Roboto Slab" panose="020B0604020202020204" charset="0"/>
              </a:rPr>
              <a:t>Доходность может быть выше, чем на депозите.</a:t>
            </a:r>
            <a:endParaRPr lang="ru-RU" sz="2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02123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9206</TotalTime>
  <Words>737</Words>
  <Application>Microsoft Office PowerPoint</Application>
  <PresentationFormat>Экран (4:3)</PresentationFormat>
  <Paragraphs>135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Wingdings</vt:lpstr>
      <vt:lpstr>Roboto Slab</vt:lpstr>
      <vt:lpstr>Calibri Light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Боровиков Дмитрий Эдуардович</cp:lastModifiedBy>
  <cp:revision>536</cp:revision>
  <dcterms:created xsi:type="dcterms:W3CDTF">2014-07-28T08:52:27Z</dcterms:created>
  <dcterms:modified xsi:type="dcterms:W3CDTF">2018-05-23T09:01:47Z</dcterms:modified>
</cp:coreProperties>
</file>