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320" r:id="rId3"/>
    <p:sldId id="321" r:id="rId4"/>
    <p:sldId id="283" r:id="rId5"/>
    <p:sldId id="319" r:id="rId6"/>
    <p:sldId id="307" r:id="rId7"/>
    <p:sldId id="323" r:id="rId8"/>
    <p:sldId id="322" r:id="rId9"/>
    <p:sldId id="324" r:id="rId10"/>
    <p:sldId id="325" r:id="rId11"/>
    <p:sldId id="326" r:id="rId12"/>
    <p:sldId id="327" r:id="rId13"/>
    <p:sldId id="328" r:id="rId14"/>
    <p:sldId id="329" r:id="rId15"/>
    <p:sldId id="331" r:id="rId16"/>
    <p:sldId id="309" r:id="rId17"/>
    <p:sldId id="311" r:id="rId18"/>
    <p:sldId id="312" r:id="rId19"/>
    <p:sldId id="313" r:id="rId20"/>
    <p:sldId id="306" r:id="rId21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C99"/>
    <a:srgbClr val="0F65F1"/>
    <a:srgbClr val="0A60C5"/>
    <a:srgbClr val="D32F8A"/>
    <a:srgbClr val="08B7F9"/>
    <a:srgbClr val="56AFEC"/>
    <a:srgbClr val="006FFF"/>
    <a:srgbClr val="1884D0"/>
    <a:srgbClr val="3A5695"/>
    <a:srgbClr val="39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81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4F70F-5A17-4484-95F9-B52B374F6EDE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DF1A8-40A2-4C7F-AC26-87B582C4452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205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5906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1971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5677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9345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71514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04357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62772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56619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97409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06703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4804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39847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052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9903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8986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23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0284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5886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4659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DF1A8-40A2-4C7F-AC26-87B582C4452C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0584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31EE8-31D7-42C8-9137-71A9E74A6D46}" type="datetimeFigureOut">
              <a:rPr lang="en-CA" smtClean="0"/>
              <a:t>2018-05-24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3E34-F6DC-47C6-9A6D-17DA9A32182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hyperlink" Target="http://rosmolgrant.ru/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rosmolgrant.ru/grants/122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://rosmolgrant.ru/grants/123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osmolgrant.ru/grants/126/" TargetMode="External"/><Relationship Id="rId5" Type="http://schemas.openxmlformats.org/officeDocument/2006/relationships/hyperlink" Target="http://rosmolgrant.ru/grants/124/" TargetMode="External"/><Relationship Id="rId4" Type="http://schemas.openxmlformats.org/officeDocument/2006/relationships/hyperlink" Target="http://rosmolgrant.ru/grants/127/" TargetMode="External"/><Relationship Id="rId9" Type="http://schemas.openxmlformats.org/officeDocument/2006/relationships/hyperlink" Target="http://rosmolgrant.ru/grants/125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араллелограмм 10"/>
          <p:cNvSpPr/>
          <p:nvPr/>
        </p:nvSpPr>
        <p:spPr>
          <a:xfrm>
            <a:off x="0" y="0"/>
            <a:ext cx="9144000" cy="4437112"/>
          </a:xfrm>
          <a:prstGeom prst="parallelogram">
            <a:avLst>
              <a:gd name="adj" fmla="val 0"/>
            </a:avLst>
          </a:prstGeom>
          <a:solidFill>
            <a:srgbClr val="0A6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" y="82735"/>
            <a:ext cx="5517407" cy="441689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948004"/>
            <a:ext cx="2419998" cy="9647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07504" y="837396"/>
            <a:ext cx="8964487" cy="19403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>НЕКОММЕРЧЕСКИЕ ОРГАНИЗАЦИИ </a:t>
            </a:r>
            <a:endParaRPr lang="ru-RU" sz="3200" spc="-150" dirty="0">
              <a:solidFill>
                <a:schemeClr val="bg1"/>
              </a:solidFill>
              <a:latin typeface="Roboto Lt" pitchFamily="2" charset="0"/>
              <a:ea typeface="Roboto Lt" pitchFamily="2" charset="0"/>
              <a:cs typeface="Tahoma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187624" y="5932977"/>
            <a:ext cx="6734248" cy="647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АВТОНОМНАЯ НЕКОММЕРЧЕСКАЯ ОРГАНИЗАЦИЯ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11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«ЦЕНТР СОДЕЙСТВИЯ РАЗВИТИЮ МОЛОДЕЖИ ПРИМОРСКОГО КРАЯ»</a:t>
            </a:r>
            <a:endParaRPr lang="ru-RU" sz="1000" spc="-150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Tahoma" pitchFamily="34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0" y="4437112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704848"/>
            <a:ext cx="81947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АЛГОРИТМ ВЫБОРА ОРГАНИЗАЦИОННО-ПРАВОВУЮ ФОРМУ НКО</a:t>
            </a:r>
            <a:endParaRPr lang="ru-RU" sz="2000" dirty="0" smtClean="0"/>
          </a:p>
          <a:p>
            <a:pPr marL="457200" lvl="0" indent="-457200">
              <a:buAutoNum type="arabicPeriod"/>
            </a:pPr>
            <a:r>
              <a:rPr lang="ru-RU" sz="2000" dirty="0" smtClean="0"/>
              <a:t>Цель </a:t>
            </a:r>
            <a:r>
              <a:rPr lang="ru-RU" sz="2000" dirty="0"/>
              <a:t>создания</a:t>
            </a:r>
            <a:r>
              <a:rPr lang="ru-RU" sz="2000" dirty="0" smtClean="0"/>
              <a:t>.</a:t>
            </a:r>
          </a:p>
          <a:p>
            <a:pPr lvl="0"/>
            <a:endParaRPr lang="ru-RU" sz="2000" dirty="0"/>
          </a:p>
          <a:p>
            <a:pPr lvl="0"/>
            <a:r>
              <a:rPr lang="ru-RU" sz="2000" dirty="0"/>
              <a:t>2. Виды планируемой деятельности (формы проводимых мероприятий</a:t>
            </a:r>
            <a:r>
              <a:rPr lang="ru-RU" sz="2000" dirty="0" smtClean="0"/>
              <a:t>).</a:t>
            </a:r>
          </a:p>
          <a:p>
            <a:pPr lvl="0"/>
            <a:endParaRPr lang="ru-RU" sz="2000" dirty="0"/>
          </a:p>
          <a:p>
            <a:pPr lvl="0"/>
            <a:r>
              <a:rPr lang="ru-RU" sz="2000" dirty="0"/>
              <a:t>3. Количество учредителей</a:t>
            </a:r>
            <a:r>
              <a:rPr lang="ru-RU" sz="2000" dirty="0" smtClean="0"/>
              <a:t>.</a:t>
            </a:r>
          </a:p>
          <a:p>
            <a:pPr lvl="0"/>
            <a:endParaRPr lang="ru-RU" sz="2000" dirty="0"/>
          </a:p>
          <a:p>
            <a:pPr lvl="0"/>
            <a:r>
              <a:rPr lang="ru-RU" sz="2000" dirty="0"/>
              <a:t>4. Корпоративная или унитарная (количество участников, способ управления).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6940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628800"/>
            <a:ext cx="819477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УСТАВ - </a:t>
            </a:r>
            <a:r>
              <a:rPr lang="ru-RU" sz="2000" dirty="0" smtClean="0"/>
              <a:t>единственный </a:t>
            </a:r>
            <a:r>
              <a:rPr lang="ru-RU" sz="2000" dirty="0"/>
              <a:t>учредительный документ НКО</a:t>
            </a:r>
            <a:r>
              <a:rPr lang="ru-RU" sz="2000" dirty="0" smtClean="0"/>
              <a:t>, который </a:t>
            </a:r>
            <a:r>
              <a:rPr lang="ru-RU" sz="2000" dirty="0"/>
              <a:t>имеет ключевое значение. </a:t>
            </a:r>
          </a:p>
          <a:p>
            <a:endParaRPr lang="ru-RU" sz="2000" dirty="0"/>
          </a:p>
          <a:p>
            <a:r>
              <a:rPr lang="ru-RU" sz="2000" dirty="0" smtClean="0"/>
              <a:t>должен </a:t>
            </a:r>
            <a:r>
              <a:rPr lang="ru-RU" sz="2000" dirty="0"/>
              <a:t>содержать сведения о:</a:t>
            </a:r>
          </a:p>
          <a:p>
            <a:r>
              <a:rPr lang="ru-RU" sz="2000" dirty="0"/>
              <a:t>1) наименовании юридического лица;</a:t>
            </a:r>
          </a:p>
          <a:p>
            <a:r>
              <a:rPr lang="ru-RU" sz="2000" dirty="0"/>
              <a:t>2) его организационно-правовой форме;</a:t>
            </a:r>
          </a:p>
          <a:p>
            <a:r>
              <a:rPr lang="ru-RU" sz="2000" dirty="0"/>
              <a:t>3) месте его нахождения (</a:t>
            </a:r>
            <a:r>
              <a:rPr lang="ru-RU" sz="2000" b="1" dirty="0"/>
              <a:t>населенный пункт</a:t>
            </a:r>
            <a:r>
              <a:rPr lang="ru-RU" sz="2000" dirty="0"/>
              <a:t>);</a:t>
            </a:r>
          </a:p>
          <a:p>
            <a:r>
              <a:rPr lang="ru-RU" sz="2000" dirty="0"/>
              <a:t>4) порядке управления деятельностью юридического лица</a:t>
            </a:r>
            <a:r>
              <a:rPr lang="en-US" sz="2000" dirty="0"/>
              <a:t> (</a:t>
            </a:r>
            <a:r>
              <a:rPr lang="ru-RU" sz="2000" dirty="0"/>
              <a:t>состав и формирование органов управления</a:t>
            </a:r>
            <a:r>
              <a:rPr lang="en-US" sz="2000" dirty="0"/>
              <a:t>)</a:t>
            </a:r>
            <a:r>
              <a:rPr lang="ru-RU" sz="2000" dirty="0"/>
              <a:t>;</a:t>
            </a:r>
          </a:p>
          <a:p>
            <a:r>
              <a:rPr lang="ru-RU" sz="2000" dirty="0"/>
              <a:t>5) предмет и цели деятельности;</a:t>
            </a:r>
          </a:p>
          <a:p>
            <a:r>
              <a:rPr lang="ru-RU" sz="2000" dirty="0"/>
              <a:t>6) порядке реорганизации и ликвидации;</a:t>
            </a:r>
          </a:p>
          <a:p>
            <a:r>
              <a:rPr lang="ru-RU" sz="2000" dirty="0"/>
              <a:t>7) порядке внесения изменений/дополнений в устав;</a:t>
            </a:r>
          </a:p>
          <a:p>
            <a:r>
              <a:rPr lang="ru-RU" sz="2000" dirty="0"/>
              <a:t>8) источниках формирования имущества;</a:t>
            </a:r>
          </a:p>
          <a:p>
            <a:r>
              <a:rPr lang="ru-RU" sz="2000" dirty="0"/>
              <a:t>9) в случае использования символики, ее описание должно содержаться в уставе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1010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628800"/>
            <a:ext cx="819477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dirty="0" smtClean="0">
                <a:solidFill>
                  <a:prstClr val="black"/>
                </a:solidFill>
                <a:cs typeface="Arial" charset="0"/>
              </a:rPr>
              <a:t>ПОРЯДОК СОЗДАНИЯ НКО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100" dirty="0">
              <a:solidFill>
                <a:prstClr val="black"/>
              </a:solidFill>
              <a:cs typeface="Arial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sz="2100" dirty="0" smtClean="0">
                <a:solidFill>
                  <a:prstClr val="black"/>
                </a:solidFill>
                <a:cs typeface="Arial" charset="0"/>
              </a:rPr>
              <a:t>Определиться </a:t>
            </a:r>
            <a:r>
              <a:rPr lang="ru-RU" sz="2100" dirty="0">
                <a:solidFill>
                  <a:prstClr val="black"/>
                </a:solidFill>
                <a:cs typeface="Arial" charset="0"/>
              </a:rPr>
              <a:t>с ОПФ, наименованием, местом нахождения, персональным составом органов управления</a:t>
            </a:r>
            <a:r>
              <a:rPr lang="ru-RU" sz="2100" dirty="0" smtClean="0">
                <a:solidFill>
                  <a:prstClr val="black"/>
                </a:solidFill>
                <a:cs typeface="Arial" charset="0"/>
              </a:rPr>
              <a:t>;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sz="2100" dirty="0">
              <a:solidFill>
                <a:prstClr val="black"/>
              </a:solidFill>
              <a:cs typeface="Arial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sz="2100" dirty="0">
                <a:solidFill>
                  <a:prstClr val="black"/>
                </a:solidFill>
              </a:rPr>
              <a:t>Разработать учредительные документы (</a:t>
            </a:r>
            <a:r>
              <a:rPr lang="ru-RU" sz="2100" b="1" dirty="0">
                <a:solidFill>
                  <a:prstClr val="black"/>
                </a:solidFill>
              </a:rPr>
              <a:t>устав</a:t>
            </a:r>
            <a:r>
              <a:rPr lang="ru-RU" sz="2100" dirty="0" smtClean="0">
                <a:solidFill>
                  <a:prstClr val="black"/>
                </a:solidFill>
              </a:rPr>
              <a:t>);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sz="2100" dirty="0">
              <a:solidFill>
                <a:prstClr val="black"/>
              </a:solidFill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sz="2100" dirty="0">
                <a:solidFill>
                  <a:prstClr val="black"/>
                </a:solidFill>
                <a:cs typeface="Arial" charset="0"/>
              </a:rPr>
              <a:t>Принять решение о создании (в форме протокола или решения единоличного </a:t>
            </a:r>
            <a:r>
              <a:rPr lang="ru-RU" sz="2100" dirty="0" smtClean="0">
                <a:solidFill>
                  <a:prstClr val="black"/>
                </a:solidFill>
                <a:cs typeface="Arial" charset="0"/>
              </a:rPr>
              <a:t>органа) + решение </a:t>
            </a:r>
            <a:r>
              <a:rPr lang="ru-RU" sz="2100" dirty="0">
                <a:solidFill>
                  <a:prstClr val="black"/>
                </a:solidFill>
                <a:cs typeface="Arial" charset="0"/>
              </a:rPr>
              <a:t>о месте нахождения, составе органов управления, утверждении устава, формировании имущества, необходимого для осуществления приносящей доход деятельности</a:t>
            </a:r>
            <a:r>
              <a:rPr lang="ru-RU" sz="2100" dirty="0" smtClean="0">
                <a:solidFill>
                  <a:prstClr val="black"/>
                </a:solidFill>
                <a:cs typeface="Arial" charset="0"/>
              </a:rPr>
              <a:t>;</a:t>
            </a: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ru-RU" sz="2100" dirty="0">
              <a:solidFill>
                <a:prstClr val="black"/>
              </a:solidFill>
              <a:cs typeface="Arial" charset="0"/>
            </a:endParaRPr>
          </a:p>
          <a:p>
            <a:pPr marL="457200" lvl="0" indent="-4572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sz="2100" dirty="0">
                <a:solidFill>
                  <a:prstClr val="black"/>
                </a:solidFill>
              </a:rPr>
              <a:t>Сформировать необходимый комплект документов и обратиться в Минюст.</a:t>
            </a:r>
            <a:endParaRPr lang="ru-RU" sz="2100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43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628800"/>
            <a:ext cx="8194775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dirty="0" smtClean="0">
                <a:solidFill>
                  <a:prstClr val="black"/>
                </a:solidFill>
                <a:cs typeface="Arial" charset="0"/>
              </a:rPr>
              <a:t>ДОКУМЕНТЫ, НЕОБХОДИМЫЕ ДЛЯ РЕГИСТРАЦИИ НКО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100" b="1" dirty="0" smtClean="0">
              <a:solidFill>
                <a:prstClr val="black"/>
              </a:solidFill>
              <a:cs typeface="Arial" charset="0"/>
            </a:endParaRPr>
          </a:p>
          <a:p>
            <a:pPr marL="457200" indent="-457200">
              <a:spcBef>
                <a:spcPct val="20000"/>
              </a:spcBef>
              <a:buFont typeface="Arial" charset="0"/>
              <a:buAutoNum type="arabicPeriod"/>
            </a:pPr>
            <a:r>
              <a:rPr lang="ru-RU" sz="2000" dirty="0" smtClean="0">
                <a:latin typeface="Calibri" pitchFamily="34" charset="0"/>
              </a:rPr>
              <a:t>Заявление </a:t>
            </a:r>
            <a:r>
              <a:rPr lang="ru-RU" sz="2000" dirty="0">
                <a:latin typeface="Calibri" pitchFamily="34" charset="0"/>
              </a:rPr>
              <a:t>о государственной регистрации некоммерческой организации при ее создании по форме № Р11001 (заверенная нотариусом подпись на заявлении + копия заявления, заверенная заявителем или </a:t>
            </a:r>
            <a:r>
              <a:rPr lang="ru-RU" sz="2000" dirty="0" smtClean="0">
                <a:latin typeface="Calibri" pitchFamily="34" charset="0"/>
              </a:rPr>
              <a:t>нотариусом)</a:t>
            </a:r>
          </a:p>
          <a:p>
            <a:pPr marL="457200" indent="-457200">
              <a:spcBef>
                <a:spcPct val="20000"/>
              </a:spcBef>
              <a:buFont typeface="Arial" charset="0"/>
              <a:buAutoNum type="arabicPeriod"/>
            </a:pPr>
            <a:r>
              <a:rPr lang="ru-RU" sz="2000" dirty="0" smtClean="0">
                <a:latin typeface="Calibri" pitchFamily="34" charset="0"/>
              </a:rPr>
              <a:t>Учредительные </a:t>
            </a:r>
            <a:r>
              <a:rPr lang="ru-RU" sz="2000" dirty="0">
                <a:latin typeface="Calibri" pitchFamily="34" charset="0"/>
              </a:rPr>
              <a:t>документы (Устав) – в 3-х подлинных </a:t>
            </a:r>
            <a:r>
              <a:rPr lang="ru-RU" sz="2000" dirty="0" smtClean="0">
                <a:latin typeface="Calibri" pitchFamily="34" charset="0"/>
              </a:rPr>
              <a:t>экземплярах.</a:t>
            </a:r>
          </a:p>
          <a:p>
            <a:pPr marL="457200" indent="-457200">
              <a:spcBef>
                <a:spcPct val="20000"/>
              </a:spcBef>
              <a:buFont typeface="Arial" charset="0"/>
              <a:buAutoNum type="arabicPeriod"/>
            </a:pPr>
            <a:r>
              <a:rPr lang="ru-RU" sz="2000" dirty="0" smtClean="0">
                <a:latin typeface="Calibri" pitchFamily="34" charset="0"/>
              </a:rPr>
              <a:t>Решение </a:t>
            </a:r>
            <a:r>
              <a:rPr lang="ru-RU" sz="2000" dirty="0">
                <a:latin typeface="Calibri" pitchFamily="34" charset="0"/>
              </a:rPr>
              <a:t>(если один учредитель) либо протокол (если несколько о создании некоммерческой организации и об утверждении ее учредительных документов, с указанием состава избранных (назначенных) органов, местом нахождения организации - в 2-х </a:t>
            </a:r>
            <a:r>
              <a:rPr lang="ru-RU" sz="2000" dirty="0" smtClean="0">
                <a:latin typeface="Calibri" pitchFamily="34" charset="0"/>
              </a:rPr>
              <a:t>экземплярах.</a:t>
            </a:r>
          </a:p>
          <a:p>
            <a:pPr marL="457200" indent="-457200">
              <a:spcBef>
                <a:spcPct val="20000"/>
              </a:spcBef>
              <a:buFont typeface="Arial" charset="0"/>
              <a:buAutoNum type="arabicPeriod"/>
            </a:pPr>
            <a:r>
              <a:rPr lang="ru-RU" sz="2000" dirty="0" smtClean="0">
                <a:latin typeface="Calibri" pitchFamily="34" charset="0"/>
              </a:rPr>
              <a:t>Документ </a:t>
            </a:r>
            <a:r>
              <a:rPr lang="ru-RU" sz="2000" dirty="0">
                <a:latin typeface="Calibri" pitchFamily="34" charset="0"/>
              </a:rPr>
              <a:t>об уплате госпошлины (в соответствии со ст. 333.33 НК </a:t>
            </a:r>
            <a:r>
              <a:rPr lang="ru-RU" sz="2000" dirty="0" smtClean="0">
                <a:latin typeface="Calibri" pitchFamily="34" charset="0"/>
              </a:rPr>
              <a:t>РФ) </a:t>
            </a:r>
            <a:endParaRPr lang="ru-RU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10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628800"/>
            <a:ext cx="819477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dirty="0" smtClean="0">
                <a:solidFill>
                  <a:prstClr val="black"/>
                </a:solidFill>
                <a:cs typeface="Arial" charset="0"/>
              </a:rPr>
              <a:t>ПОДАЧА ДОКУМЕНТОВ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100" b="1" dirty="0" smtClean="0">
              <a:solidFill>
                <a:prstClr val="black"/>
              </a:solidFill>
              <a:cs typeface="Arial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2000" dirty="0" smtClean="0"/>
              <a:t>Почтовое отправление </a:t>
            </a:r>
            <a:r>
              <a:rPr lang="ru-RU" sz="2000" dirty="0"/>
              <a:t>с объявленной ценностью при его пересылке и описью вложения;</a:t>
            </a:r>
          </a:p>
          <a:p>
            <a:pPr marL="342900" indent="-342900" algn="just">
              <a:buFontTx/>
              <a:buAutoNum type="arabicPeriod"/>
            </a:pPr>
            <a:endParaRPr lang="ru-RU" sz="2000" dirty="0"/>
          </a:p>
          <a:p>
            <a:pPr marL="342900" indent="-342900" algn="just"/>
            <a:r>
              <a:rPr lang="ru-RU" sz="2000" dirty="0"/>
              <a:t>2. Представить документы </a:t>
            </a:r>
            <a:r>
              <a:rPr lang="ru-RU" sz="2000" dirty="0" smtClean="0"/>
              <a:t>лично (г</a:t>
            </a:r>
            <a:r>
              <a:rPr lang="ru-RU" sz="2000" dirty="0"/>
              <a:t>. Владивосток, ул. Пушкинская </a:t>
            </a:r>
            <a:r>
              <a:rPr lang="ru-RU" sz="2000" dirty="0" smtClean="0"/>
              <a:t>д.93);</a:t>
            </a:r>
            <a:endParaRPr lang="ru-RU" sz="2000" dirty="0"/>
          </a:p>
          <a:p>
            <a:pPr marL="342900" indent="-342900" algn="just"/>
            <a:endParaRPr lang="ru-RU" sz="2000" dirty="0"/>
          </a:p>
          <a:p>
            <a:pPr marL="342900" indent="-342900" algn="just"/>
            <a:r>
              <a:rPr lang="ru-RU" sz="2000" dirty="0"/>
              <a:t>3. Направить в форме электронных документов с использованием информационно-телекоммуникационных сетей общего пользования, в том числе сети Интернет, включая Единый портал государственных и муниципальных услуг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77937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араллелограмм 10"/>
          <p:cNvSpPr/>
          <p:nvPr/>
        </p:nvSpPr>
        <p:spPr>
          <a:xfrm>
            <a:off x="0" y="0"/>
            <a:ext cx="9144000" cy="4437112"/>
          </a:xfrm>
          <a:prstGeom prst="parallelogram">
            <a:avLst>
              <a:gd name="adj" fmla="val 0"/>
            </a:avLst>
          </a:prstGeom>
          <a:solidFill>
            <a:srgbClr val="0A6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" y="82735"/>
            <a:ext cx="5517407" cy="441689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948004"/>
            <a:ext cx="2419998" cy="96475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07504" y="837396"/>
            <a:ext cx="8964487" cy="19403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>МЕРЫ ПОДДЕРЖКИ </a:t>
            </a:r>
          </a:p>
          <a:p>
            <a:r>
              <a:rPr lang="ru-RU" sz="32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>НЕКОММЕРЧЕСКИХ ОРГАНИЗАЦИЙ</a:t>
            </a:r>
            <a:endParaRPr lang="ru-RU" sz="3200" spc="-150" dirty="0">
              <a:solidFill>
                <a:schemeClr val="bg1"/>
              </a:solidFill>
              <a:latin typeface="Roboto Lt" pitchFamily="2" charset="0"/>
              <a:ea typeface="Roboto Lt" pitchFamily="2" charset="0"/>
              <a:cs typeface="Tahoma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187624" y="5932977"/>
            <a:ext cx="6734248" cy="647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АВТОНОМНАЯ НЕКОММЕРЧЕСКАЯ ОРГАНИЗАЦИЯ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11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ru-RU" sz="1100" dirty="0">
                <a:solidFill>
                  <a:schemeClr val="bg1">
                    <a:lumMod val="65000"/>
                  </a:schemeClr>
                </a:solidFill>
              </a:rPr>
              <a:t>«ЦЕНТР СОДЕЙСТВИЯ РАЗВИТИЮ МОЛОДЕЖИ ПРИМОРСКОГО КРАЯ»</a:t>
            </a:r>
            <a:endParaRPr lang="ru-RU" sz="1000" spc="-150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Tahoma" pitchFamily="34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0" y="4437112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52796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20" y="1700808"/>
            <a:ext cx="862265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Приморский край </a:t>
            </a:r>
          </a:p>
          <a:p>
            <a:pPr algn="ctr"/>
            <a:endParaRPr lang="ru-RU" sz="2000" b="1" dirty="0" smtClean="0"/>
          </a:p>
          <a:p>
            <a:r>
              <a:rPr lang="ru-RU" sz="2000" b="1" dirty="0" smtClean="0"/>
              <a:t>Департамент по делам молодежи / Центр содействия развитию молодежи</a:t>
            </a:r>
          </a:p>
          <a:p>
            <a:endParaRPr lang="ru-RU" sz="2000" b="1" dirty="0"/>
          </a:p>
          <a:p>
            <a:r>
              <a:rPr lang="ru-RU" sz="2000" dirty="0" smtClean="0"/>
              <a:t>Конкурс проектов Форума молодежи Приморского края (декабрь 2018)  </a:t>
            </a:r>
          </a:p>
          <a:p>
            <a:r>
              <a:rPr lang="ru-RU" sz="2000" dirty="0" smtClean="0"/>
              <a:t>Заочный этап – заявки на почту (соответствие техническим требованиям) </a:t>
            </a:r>
          </a:p>
          <a:p>
            <a:r>
              <a:rPr lang="ru-RU" sz="2000" dirty="0" smtClean="0"/>
              <a:t>Очный этап – защита проекта перед Экспертной комиссией </a:t>
            </a:r>
          </a:p>
          <a:p>
            <a:endParaRPr lang="ru-RU" sz="2000" dirty="0"/>
          </a:p>
          <a:p>
            <a:r>
              <a:rPr lang="ru-RU" sz="2000" dirty="0" smtClean="0"/>
              <a:t>НЕ живые деньги </a:t>
            </a:r>
          </a:p>
          <a:p>
            <a:r>
              <a:rPr lang="ru-RU" sz="2000" dirty="0" smtClean="0"/>
              <a:t>Ограничения в суммах нет </a:t>
            </a:r>
          </a:p>
          <a:p>
            <a:r>
              <a:rPr lang="ru-RU" sz="2000" dirty="0" smtClean="0"/>
              <a:t>Через план-график мероприятий департамента на следующий год </a:t>
            </a:r>
          </a:p>
          <a:p>
            <a:endParaRPr lang="ru-RU" sz="2000" dirty="0"/>
          </a:p>
          <a:p>
            <a:r>
              <a:rPr lang="ru-RU" sz="2000" dirty="0" smtClean="0"/>
              <a:t>От участника – не более 3х проектов </a:t>
            </a:r>
          </a:p>
          <a:p>
            <a:r>
              <a:rPr lang="ru-RU" sz="2000" dirty="0" smtClean="0"/>
              <a:t>Участник – организация, инициативная группа, физическое лицо </a:t>
            </a:r>
            <a:endParaRPr lang="ru-RU" sz="24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29946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20" y="1700808"/>
            <a:ext cx="86226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/>
              <a:t>Направления в конкурсе проектов </a:t>
            </a:r>
          </a:p>
          <a:p>
            <a:pPr lvl="0"/>
            <a:r>
              <a:rPr lang="ru-RU" sz="1700" dirty="0"/>
              <a:t>· </a:t>
            </a:r>
            <a:r>
              <a:rPr lang="ru-RU" sz="1700" dirty="0" smtClean="0"/>
              <a:t>Молодые семьи</a:t>
            </a:r>
          </a:p>
          <a:p>
            <a:pPr lvl="0"/>
            <a:r>
              <a:rPr lang="ru-RU" sz="1700" dirty="0"/>
              <a:t>· </a:t>
            </a:r>
            <a:r>
              <a:rPr lang="ru-RU" sz="1700" dirty="0" smtClean="0"/>
              <a:t>Самоуправление</a:t>
            </a:r>
          </a:p>
          <a:p>
            <a:pPr lvl="0"/>
            <a:r>
              <a:rPr lang="ru-RU" sz="1700" dirty="0"/>
              <a:t>· Противодействие экстремизму и развитие межнациональных отношений</a:t>
            </a:r>
          </a:p>
          <a:p>
            <a:pPr lvl="0"/>
            <a:r>
              <a:rPr lang="ru-RU" sz="1700" dirty="0"/>
              <a:t>· Международное и межрегиональное сотрудничество </a:t>
            </a:r>
            <a:endParaRPr lang="ru-RU" sz="1700" dirty="0" smtClean="0"/>
          </a:p>
          <a:p>
            <a:pPr lvl="0"/>
            <a:r>
              <a:rPr lang="ru-RU" sz="1700" dirty="0"/>
              <a:t>· Карьера и профессиональная траектория</a:t>
            </a:r>
          </a:p>
          <a:p>
            <a:pPr lvl="0"/>
            <a:r>
              <a:rPr lang="ru-RU" sz="1700" dirty="0"/>
              <a:t>· </a:t>
            </a:r>
            <a:r>
              <a:rPr lang="ru-RU" sz="1700" dirty="0" smtClean="0"/>
              <a:t>Творчество</a:t>
            </a:r>
          </a:p>
          <a:p>
            <a:pPr lvl="0"/>
            <a:r>
              <a:rPr lang="ru-RU" sz="1700" dirty="0" smtClean="0"/>
              <a:t>· </a:t>
            </a:r>
            <a:r>
              <a:rPr lang="ru-RU" sz="1700" dirty="0"/>
              <a:t>Молодежные </a:t>
            </a:r>
            <a:r>
              <a:rPr lang="ru-RU" sz="1700" dirty="0" smtClean="0"/>
              <a:t>медиа</a:t>
            </a:r>
          </a:p>
          <a:p>
            <a:pPr lvl="0"/>
            <a:r>
              <a:rPr lang="ru-RU" sz="1700" dirty="0" smtClean="0"/>
              <a:t>· </a:t>
            </a:r>
            <a:r>
              <a:rPr lang="ru-RU" sz="1700" dirty="0"/>
              <a:t>Добровольчество</a:t>
            </a:r>
            <a:endParaRPr lang="ru-RU" sz="1700" dirty="0" smtClean="0"/>
          </a:p>
          <a:p>
            <a:pPr lvl="0"/>
            <a:r>
              <a:rPr lang="ru-RU" sz="1700" dirty="0"/>
              <a:t>· Здоровый образ жизни и спорт, повышение культуры безопасности </a:t>
            </a:r>
            <a:r>
              <a:rPr lang="ru-RU" sz="1700" dirty="0" smtClean="0"/>
              <a:t>жизнедеятельности</a:t>
            </a:r>
          </a:p>
          <a:p>
            <a:pPr lvl="0"/>
            <a:r>
              <a:rPr lang="ru-RU" sz="1700" dirty="0" smtClean="0"/>
              <a:t>· Духовно-нравственное </a:t>
            </a:r>
            <a:r>
              <a:rPr lang="ru-RU" sz="1700" dirty="0"/>
              <a:t>развитие и гражданское образование молодежи</a:t>
            </a:r>
          </a:p>
          <a:p>
            <a:pPr lvl="0"/>
            <a:r>
              <a:rPr lang="ru-RU" sz="1700" dirty="0"/>
              <a:t>· Инновации и научно-техническое творчество</a:t>
            </a:r>
          </a:p>
          <a:p>
            <a:r>
              <a:rPr lang="ru-RU" sz="1700" dirty="0"/>
              <a:t>· Взаимодействие с общественными организациями и объединениями</a:t>
            </a:r>
            <a:endParaRPr lang="ru-RU" sz="1700" dirty="0" smtClean="0"/>
          </a:p>
          <a:p>
            <a:r>
              <a:rPr lang="ru-RU" sz="1700" dirty="0"/>
              <a:t>· Молодежь, находящаяся в социально опасном положении</a:t>
            </a:r>
            <a:endParaRPr lang="ru-RU" sz="1700" dirty="0" smtClean="0"/>
          </a:p>
          <a:p>
            <a:r>
              <a:rPr lang="ru-RU" sz="1700" dirty="0"/>
              <a:t>· Подготовка и переподготовка специалистов в сфере государственной молодежной </a:t>
            </a:r>
            <a:r>
              <a:rPr lang="ru-RU" sz="1700" dirty="0" smtClean="0"/>
              <a:t>политики</a:t>
            </a:r>
          </a:p>
          <a:p>
            <a:r>
              <a:rPr lang="ru-RU" sz="1700" dirty="0"/>
              <a:t>· </a:t>
            </a:r>
            <a:r>
              <a:rPr lang="ru-RU" sz="1700" dirty="0" smtClean="0"/>
              <a:t>Познавательный туризм</a:t>
            </a:r>
          </a:p>
          <a:p>
            <a:r>
              <a:rPr lang="ru-RU" sz="1700" dirty="0"/>
              <a:t>· </a:t>
            </a:r>
            <a:r>
              <a:rPr lang="ru-RU" sz="1700" dirty="0" smtClean="0"/>
              <a:t>Вовлечение </a:t>
            </a:r>
            <a:r>
              <a:rPr lang="ru-RU" sz="1700" dirty="0"/>
              <a:t>молодежи в социальную практику</a:t>
            </a:r>
            <a:endParaRPr lang="ru-RU" sz="1700" dirty="0" smtClean="0"/>
          </a:p>
        </p:txBody>
      </p:sp>
    </p:spTree>
    <p:extLst>
      <p:ext uri="{BB962C8B-B14F-4D97-AF65-F5344CB8AC3E}">
        <p14:creationId xmlns:p14="http://schemas.microsoft.com/office/powerpoint/2010/main" val="134124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20" y="1471910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/>
              <a:t>Росмолодежь</a:t>
            </a:r>
            <a:endParaRPr lang="ru-RU" sz="2400" b="1" dirty="0" smtClean="0"/>
          </a:p>
          <a:p>
            <a:r>
              <a:rPr lang="en-US" sz="2400" b="1" dirty="0">
                <a:hlinkClick r:id="rId4"/>
              </a:rPr>
              <a:t>http://</a:t>
            </a:r>
            <a:r>
              <a:rPr lang="en-US" sz="2400" b="1" dirty="0" smtClean="0">
                <a:hlinkClick r:id="rId4"/>
              </a:rPr>
              <a:t>rosmolgrant.ru</a:t>
            </a:r>
            <a:r>
              <a:rPr lang="ru-RU" sz="2400" b="1" dirty="0" smtClean="0"/>
              <a:t>  </a:t>
            </a:r>
          </a:p>
          <a:p>
            <a:endParaRPr lang="ru-RU" sz="2400" b="1" dirty="0"/>
          </a:p>
          <a:p>
            <a:endParaRPr lang="ru-RU" sz="2400" b="1" dirty="0" smtClean="0"/>
          </a:p>
          <a:p>
            <a:endParaRPr lang="ru-RU" sz="2400" b="1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8" y="2348880"/>
            <a:ext cx="7416824" cy="413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9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20" y="1436583"/>
            <a:ext cx="8712968" cy="526297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ru-RU" sz="1200" b="1" dirty="0" smtClean="0"/>
              <a:t>1</a:t>
            </a:r>
            <a:r>
              <a:rPr lang="ru-RU" sz="1200" b="1" dirty="0"/>
              <a:t>. Для физических лиц</a:t>
            </a:r>
            <a:r>
              <a:rPr lang="ru-RU" sz="1200" dirty="0"/>
              <a:t> конкурс снова объявят с 1 июня по 10 сентября </a:t>
            </a:r>
            <a:br>
              <a:rPr lang="ru-RU" sz="1200" dirty="0"/>
            </a:br>
            <a:r>
              <a:rPr lang="ru-RU" sz="1200" dirty="0"/>
              <a:t>сумма 300 тыс. руб. </a:t>
            </a:r>
            <a:br>
              <a:rPr lang="ru-RU" sz="1200" dirty="0"/>
            </a:br>
            <a:r>
              <a:rPr lang="ru-RU" sz="1200" dirty="0">
                <a:hlinkClick r:id="rId4"/>
              </a:rPr>
              <a:t>http://rosmolgrant.ru/grants/127/</a:t>
            </a:r>
            <a:r>
              <a:rPr lang="ru-RU" sz="1200" dirty="0"/>
              <a:t> </a:t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/>
              <a:t>2. Вузы</a:t>
            </a:r>
            <a:r>
              <a:rPr lang="ru-RU" sz="1200" dirty="0"/>
              <a:t> (бывшая ПРДСО) </a:t>
            </a:r>
            <a:br>
              <a:rPr lang="ru-RU" sz="1200" dirty="0"/>
            </a:br>
            <a:r>
              <a:rPr lang="ru-RU" sz="1200" dirty="0"/>
              <a:t>даты уточняются </a:t>
            </a:r>
            <a:br>
              <a:rPr lang="ru-RU" sz="1200" dirty="0"/>
            </a:br>
            <a:r>
              <a:rPr lang="ru-RU" sz="1200" dirty="0"/>
              <a:t>сумма до 15 млн. руб. </a:t>
            </a:r>
            <a:br>
              <a:rPr lang="ru-RU" sz="1200" dirty="0"/>
            </a:br>
            <a:r>
              <a:rPr lang="ru-RU" sz="1200" dirty="0">
                <a:hlinkClick r:id="rId5"/>
              </a:rPr>
              <a:t>http://rosmolgrant.ru/grants/124/</a:t>
            </a:r>
            <a:r>
              <a:rPr lang="ru-RU" sz="1200" dirty="0"/>
              <a:t> </a:t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/>
              <a:t>3. Молодежные коллективы</a:t>
            </a:r>
            <a:r>
              <a:rPr lang="ru-RU" sz="1200" dirty="0"/>
              <a:t> </a:t>
            </a:r>
            <a:br>
              <a:rPr lang="ru-RU" sz="1200" dirty="0"/>
            </a:br>
            <a:r>
              <a:rPr lang="ru-RU" sz="1200" dirty="0"/>
              <a:t>с 25 января по 25 февраля </a:t>
            </a:r>
            <a:br>
              <a:rPr lang="ru-RU" sz="1200" dirty="0"/>
            </a:br>
            <a:r>
              <a:rPr lang="ru-RU" sz="1200" dirty="0"/>
              <a:t>сумма 2 млн. руб. </a:t>
            </a:r>
            <a:br>
              <a:rPr lang="ru-RU" sz="1200" dirty="0"/>
            </a:br>
            <a:r>
              <a:rPr lang="ru-RU" sz="1200" dirty="0"/>
              <a:t>в номинациях: </a:t>
            </a:r>
            <a:br>
              <a:rPr lang="ru-RU" sz="1200" dirty="0"/>
            </a:br>
            <a:r>
              <a:rPr lang="ru-RU" sz="1200" dirty="0"/>
              <a:t>- молодежные гражданские инициативы </a:t>
            </a:r>
            <a:br>
              <a:rPr lang="ru-RU" sz="1200" dirty="0"/>
            </a:br>
            <a:r>
              <a:rPr lang="ru-RU" sz="1200" dirty="0"/>
              <a:t>- молодежные патриотические проекты </a:t>
            </a:r>
            <a:br>
              <a:rPr lang="ru-RU" sz="1200" dirty="0"/>
            </a:br>
            <a:r>
              <a:rPr lang="ru-RU" sz="1200" dirty="0"/>
              <a:t>- молодежные добровольческие проекты </a:t>
            </a:r>
            <a:br>
              <a:rPr lang="ru-RU" sz="1200" dirty="0"/>
            </a:br>
            <a:r>
              <a:rPr lang="ru-RU" sz="1200" dirty="0"/>
              <a:t>- молодежные экологические проекты </a:t>
            </a:r>
            <a:br>
              <a:rPr lang="ru-RU" sz="1200" dirty="0"/>
            </a:br>
            <a:r>
              <a:rPr lang="ru-RU" sz="1200" dirty="0"/>
              <a:t>- поддержка молодежных клубов и объединений </a:t>
            </a:r>
            <a:br>
              <a:rPr lang="ru-RU" sz="1200" dirty="0"/>
            </a:br>
            <a:r>
              <a:rPr lang="ru-RU" sz="1200" dirty="0">
                <a:hlinkClick r:id="rId6"/>
              </a:rPr>
              <a:t>http://rosmolgrant.ru/grants/126/</a:t>
            </a:r>
            <a:r>
              <a:rPr lang="ru-RU" sz="1200" dirty="0"/>
              <a:t> </a:t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/>
              <a:t>4. Молодежные и детские объединения (НКО</a:t>
            </a:r>
            <a:r>
              <a:rPr lang="ru-RU" sz="1200" dirty="0"/>
              <a:t>, не менее года с гос. регистрации) </a:t>
            </a:r>
            <a:br>
              <a:rPr lang="ru-RU" sz="1200" dirty="0"/>
            </a:br>
            <a:r>
              <a:rPr lang="ru-RU" sz="1200" dirty="0"/>
              <a:t>с 1 марта по 1 апреля </a:t>
            </a:r>
            <a:br>
              <a:rPr lang="ru-RU" sz="1200" dirty="0"/>
            </a:br>
            <a:r>
              <a:rPr lang="ru-RU" sz="1200" dirty="0"/>
              <a:t>сумма 2 млн. руб. </a:t>
            </a:r>
            <a:br>
              <a:rPr lang="ru-RU" sz="1200" dirty="0"/>
            </a:br>
            <a:r>
              <a:rPr lang="ru-RU" sz="1200" dirty="0">
                <a:hlinkClick r:id="rId7"/>
              </a:rPr>
              <a:t>http://rosmolgrant.ru/grants/123/</a:t>
            </a:r>
            <a:r>
              <a:rPr lang="ru-RU" sz="1200" dirty="0"/>
              <a:t> </a:t>
            </a:r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r>
              <a:rPr lang="ru-RU" sz="1200" b="1" dirty="0" smtClean="0"/>
              <a:t>5</a:t>
            </a:r>
            <a:r>
              <a:rPr lang="ru-RU" sz="1200" b="1" dirty="0"/>
              <a:t>. Творческие инициативы молодежи</a:t>
            </a:r>
            <a:r>
              <a:rPr lang="ru-RU" sz="1200" dirty="0"/>
              <a:t> </a:t>
            </a:r>
            <a:br>
              <a:rPr lang="ru-RU" sz="1200" dirty="0"/>
            </a:br>
            <a:r>
              <a:rPr lang="ru-RU" sz="1200" dirty="0"/>
              <a:t>даты уточняются</a:t>
            </a:r>
            <a:br>
              <a:rPr lang="ru-RU" sz="1200" dirty="0"/>
            </a:br>
            <a:r>
              <a:rPr lang="ru-RU" sz="1200" dirty="0"/>
              <a:t>2 этапа: заочный; очная защита на Тавриде </a:t>
            </a:r>
            <a:br>
              <a:rPr lang="ru-RU" sz="1200" dirty="0"/>
            </a:br>
            <a:r>
              <a:rPr lang="ru-RU" sz="1200" dirty="0"/>
              <a:t>направления: </a:t>
            </a:r>
            <a:br>
              <a:rPr lang="ru-RU" sz="1200" dirty="0"/>
            </a:br>
            <a:r>
              <a:rPr lang="ru-RU" sz="1200" dirty="0"/>
              <a:t>1. Художественное творчество (художники, скульпторы, искусствоведы, фотохудожники, ремесленники, сотрудники музеев, </a:t>
            </a:r>
            <a:r>
              <a:rPr lang="ru-RU" sz="1200" dirty="0" err="1"/>
              <a:t>галеристы</a:t>
            </a:r>
            <a:r>
              <a:rPr lang="ru-RU" sz="1200" dirty="0"/>
              <a:t>)</a:t>
            </a:r>
            <a:br>
              <a:rPr lang="ru-RU" sz="1200" dirty="0"/>
            </a:br>
            <a:r>
              <a:rPr lang="ru-RU" sz="1200" dirty="0"/>
              <a:t>2. Литература и история (писатели, поэты, критики, литературоведы)</a:t>
            </a:r>
            <a:br>
              <a:rPr lang="ru-RU" sz="1200" dirty="0"/>
            </a:br>
            <a:r>
              <a:rPr lang="ru-RU" sz="1200" dirty="0"/>
              <a:t>3. Архитектура, дизайн и </a:t>
            </a:r>
            <a:r>
              <a:rPr lang="ru-RU" sz="1200" dirty="0" err="1"/>
              <a:t>урбанистика</a:t>
            </a:r>
            <a:r>
              <a:rPr lang="ru-RU" sz="1200" dirty="0"/>
              <a:t> (промышленные дизайнеры, </a:t>
            </a:r>
            <a:r>
              <a:rPr lang="ru-RU" sz="1200" dirty="0" err="1"/>
              <a:t>fashion</a:t>
            </a:r>
            <a:r>
              <a:rPr lang="ru-RU" sz="1200" dirty="0"/>
              <a:t>-дизайнеры, архитекторы, иллюстраторы, урбанисты)</a:t>
            </a:r>
            <a:br>
              <a:rPr lang="ru-RU" sz="1200" dirty="0"/>
            </a:br>
            <a:r>
              <a:rPr lang="ru-RU" sz="1200" dirty="0"/>
              <a:t>4. Театр и кино (актеры, режиссеры)</a:t>
            </a:r>
            <a:br>
              <a:rPr lang="ru-RU" sz="1200" dirty="0"/>
            </a:br>
            <a:r>
              <a:rPr lang="ru-RU" sz="1200" dirty="0"/>
              <a:t>4. Музыка и хореография</a:t>
            </a:r>
            <a:br>
              <a:rPr lang="ru-RU" sz="1200" dirty="0"/>
            </a:br>
            <a:r>
              <a:rPr lang="ru-RU" sz="1200" dirty="0">
                <a:hlinkClick r:id="rId8"/>
              </a:rPr>
              <a:t>http://rosmolgrant.ru/grants/122/</a:t>
            </a:r>
            <a:r>
              <a:rPr lang="ru-RU" sz="1200" dirty="0"/>
              <a:t> </a:t>
            </a:r>
            <a:br>
              <a:rPr lang="ru-RU" sz="1200" dirty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b="1" dirty="0"/>
              <a:t>6. Патриотические субсидии</a:t>
            </a:r>
            <a:r>
              <a:rPr lang="ru-RU" sz="1200" dirty="0"/>
              <a:t> </a:t>
            </a:r>
            <a:br>
              <a:rPr lang="ru-RU" sz="1200" dirty="0"/>
            </a:br>
            <a:r>
              <a:rPr lang="ru-RU" sz="1200" dirty="0"/>
              <a:t>даты уточняются </a:t>
            </a:r>
            <a:br>
              <a:rPr lang="ru-RU" sz="1200" dirty="0"/>
            </a:br>
            <a:r>
              <a:rPr lang="ru-RU" sz="1200" dirty="0"/>
              <a:t>сумма 2 млн. руб. </a:t>
            </a:r>
            <a:br>
              <a:rPr lang="ru-RU" sz="1200" dirty="0"/>
            </a:br>
            <a:r>
              <a:rPr lang="ru-RU" sz="1200" dirty="0"/>
              <a:t>номинации: </a:t>
            </a:r>
            <a:br>
              <a:rPr lang="ru-RU" sz="1200" dirty="0"/>
            </a:br>
            <a:r>
              <a:rPr lang="ru-RU" sz="1200" dirty="0"/>
              <a:t>1. Подготовка и проведение военно-исторический реконструкций</a:t>
            </a:r>
            <a:br>
              <a:rPr lang="ru-RU" sz="1200" dirty="0"/>
            </a:br>
            <a:r>
              <a:rPr lang="ru-RU" sz="1200" dirty="0"/>
              <a:t>2. Поддержка молодежных поисковых отрядов и объединений</a:t>
            </a:r>
            <a:br>
              <a:rPr lang="ru-RU" sz="1200" dirty="0"/>
            </a:br>
            <a:r>
              <a:rPr lang="ru-RU" sz="1200" dirty="0"/>
              <a:t>3. Реализация проектов патриотической направленности, реализуемых волонтерскими (добровольческими) организациями.</a:t>
            </a:r>
            <a:br>
              <a:rPr lang="ru-RU" sz="1200" dirty="0"/>
            </a:br>
            <a:r>
              <a:rPr lang="ru-RU" sz="1200" dirty="0">
                <a:hlinkClick r:id="rId9"/>
              </a:rPr>
              <a:t>http://rosmolgrant.ru/grants/125/</a:t>
            </a:r>
            <a:r>
              <a:rPr lang="ru-RU" sz="1200" dirty="0"/>
              <a:t> </a:t>
            </a:r>
            <a:endParaRPr lang="ru-RU" sz="1200" b="1" dirty="0"/>
          </a:p>
          <a:p>
            <a:endParaRPr lang="ru-RU" sz="1200" dirty="0" smtClean="0"/>
          </a:p>
        </p:txBody>
      </p:sp>
    </p:spTree>
    <p:extLst>
      <p:ext uri="{BB962C8B-B14F-4D97-AF65-F5344CB8AC3E}">
        <p14:creationId xmlns:p14="http://schemas.microsoft.com/office/powerpoint/2010/main" val="33288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Заголовок 1"/>
          <p:cNvSpPr txBox="1">
            <a:spLocks/>
          </p:cNvSpPr>
          <p:nvPr/>
        </p:nvSpPr>
        <p:spPr>
          <a:xfrm>
            <a:off x="1763688" y="260648"/>
            <a:ext cx="5616623" cy="9998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4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-1" y="1278379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Заголовок 1"/>
          <p:cNvSpPr txBox="1">
            <a:spLocks/>
          </p:cNvSpPr>
          <p:nvPr/>
        </p:nvSpPr>
        <p:spPr>
          <a:xfrm>
            <a:off x="1723278" y="3435212"/>
            <a:ext cx="561662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40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0244" y="5592921"/>
            <a:ext cx="9133756" cy="6443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-64492" y="778221"/>
            <a:ext cx="903649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1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4AD61B9F-A530-4889-806E-A87B634A1F4A}"/>
              </a:ext>
            </a:extLst>
          </p:cNvPr>
          <p:cNvSpPr txBox="1">
            <a:spLocks/>
          </p:cNvSpPr>
          <p:nvPr/>
        </p:nvSpPr>
        <p:spPr>
          <a:xfrm>
            <a:off x="-10244" y="6146992"/>
            <a:ext cx="913375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2" y="1412776"/>
            <a:ext cx="8792492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100" b="1" dirty="0" smtClean="0"/>
              <a:t>ОРГАНИЗАЦИОННО-ПРАВОВЫЕ ФОРМЫ НКО (ст.50 ГК РФ)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1) </a:t>
            </a:r>
            <a:r>
              <a:rPr lang="ru-RU" sz="2100" b="1" dirty="0" smtClean="0"/>
              <a:t>Потребительские кооперативы </a:t>
            </a:r>
            <a:r>
              <a:rPr lang="ru-RU" sz="2100" dirty="0" smtClean="0"/>
              <a:t>(жилищно-строительные и гаражные кооперативы, с/х потребительские кооперативы и др.);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2) </a:t>
            </a:r>
            <a:r>
              <a:rPr lang="ru-RU" sz="2100" b="1" dirty="0" smtClean="0"/>
              <a:t>Общественные организации </a:t>
            </a:r>
            <a:r>
              <a:rPr lang="ru-RU" sz="2100" dirty="0" smtClean="0"/>
              <a:t>(политические партии, </a:t>
            </a:r>
            <a:r>
              <a:rPr lang="ru-RU" sz="2100" dirty="0" err="1" smtClean="0"/>
              <a:t>проф.союзы</a:t>
            </a:r>
            <a:r>
              <a:rPr lang="ru-RU" sz="2100" dirty="0" smtClean="0"/>
              <a:t>, органы общественной самодеятельности, территориальные общественные самоуправления, общественные движения);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3) </a:t>
            </a:r>
            <a:r>
              <a:rPr lang="ru-RU" sz="2100" b="1" dirty="0" smtClean="0"/>
              <a:t>Ассоциации / союзы </a:t>
            </a:r>
            <a:r>
              <a:rPr lang="ru-RU" sz="2100" dirty="0" smtClean="0"/>
              <a:t>(объединения работодателей, общественных организаций, проф. союзов);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4) </a:t>
            </a:r>
            <a:r>
              <a:rPr lang="ru-RU" sz="2100" b="1" dirty="0" smtClean="0"/>
              <a:t>Товариществ собственников недвижимости</a:t>
            </a:r>
            <a:r>
              <a:rPr lang="ru-RU" sz="2100" dirty="0" smtClean="0"/>
              <a:t>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5) </a:t>
            </a:r>
            <a:r>
              <a:rPr lang="ru-RU" sz="2100" b="1" dirty="0" smtClean="0"/>
              <a:t>Казачьи общества </a:t>
            </a:r>
            <a:r>
              <a:rPr lang="ru-RU" sz="2100" dirty="0" smtClean="0"/>
              <a:t>(с обязательным внесением в реестр казачьих обществ РФ); 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63869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араллелограмм 10"/>
          <p:cNvSpPr/>
          <p:nvPr/>
        </p:nvSpPr>
        <p:spPr>
          <a:xfrm>
            <a:off x="0" y="0"/>
            <a:ext cx="9144000" cy="6740521"/>
          </a:xfrm>
          <a:prstGeom prst="parallelogram">
            <a:avLst>
              <a:gd name="adj" fmla="val 0"/>
            </a:avLst>
          </a:prstGeom>
          <a:solidFill>
            <a:srgbClr val="0A6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539050" y="2853386"/>
            <a:ext cx="5849900" cy="25202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>Ларионова Вероника </a:t>
            </a:r>
          </a:p>
          <a:p>
            <a:r>
              <a:rPr lang="ru-RU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>8 (908) 996-66-36 </a:t>
            </a:r>
          </a:p>
          <a:p>
            <a:r>
              <a:rPr lang="en-US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>Larionova.va@gmail.com</a:t>
            </a:r>
            <a:r>
              <a:rPr lang="ru-RU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/>
            </a:r>
            <a:br>
              <a:rPr lang="ru-RU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</a:br>
            <a:r>
              <a:rPr lang="ru-RU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/>
            </a:r>
            <a:br>
              <a:rPr lang="ru-RU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</a:br>
            <a:r>
              <a:rPr lang="ru-RU" sz="2600" spc="-150" dirty="0" smtClean="0">
                <a:solidFill>
                  <a:schemeClr val="bg1"/>
                </a:solidFill>
                <a:latin typeface="Roboto Lt" pitchFamily="2" charset="0"/>
                <a:ea typeface="Roboto Lt" pitchFamily="2" charset="0"/>
                <a:cs typeface="Tahoma" pitchFamily="34" charset="0"/>
              </a:rPr>
              <a:t>начальник отдела поддержки молодежных НКО </a:t>
            </a:r>
            <a:endParaRPr lang="ru-RU" sz="2600" spc="-150" dirty="0">
              <a:solidFill>
                <a:schemeClr val="bg1"/>
              </a:solidFill>
              <a:latin typeface="Roboto Lt" pitchFamily="2" charset="0"/>
              <a:ea typeface="Roboto Lt" pitchFamily="2" charset="0"/>
              <a:cs typeface="Tahoma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187624" y="5769143"/>
            <a:ext cx="6734248" cy="647585"/>
          </a:xfrm>
          <a:prstGeom prst="rect">
            <a:avLst/>
          </a:prstGeom>
          <a:solidFill>
            <a:srgbClr val="0A60C5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100" dirty="0">
                <a:solidFill>
                  <a:schemeClr val="bg1">
                    <a:alpha val="40000"/>
                  </a:schemeClr>
                </a:solidFill>
              </a:rPr>
              <a:t>АВТОНОМНАЯ НЕКОММЕРЧЕСКАЯ ОРГАНИЗАЦИЯ</a:t>
            </a:r>
            <a:r>
              <a:rPr lang="en-US" sz="1100" dirty="0">
                <a:solidFill>
                  <a:schemeClr val="bg1">
                    <a:alpha val="40000"/>
                  </a:schemeClr>
                </a:solidFill>
              </a:rPr>
              <a:t/>
            </a:r>
            <a:br>
              <a:rPr lang="en-US" sz="1100" dirty="0">
                <a:solidFill>
                  <a:schemeClr val="bg1">
                    <a:alpha val="40000"/>
                  </a:schemeClr>
                </a:solidFill>
              </a:rPr>
            </a:br>
            <a:r>
              <a:rPr lang="ru-RU" sz="1100" dirty="0">
                <a:solidFill>
                  <a:schemeClr val="bg1">
                    <a:alpha val="40000"/>
                  </a:schemeClr>
                </a:solidFill>
              </a:rPr>
              <a:t>«ЦЕНТР СОДЕЙСТВИЯ РАЗВИТИЮ МОЛОДЕЖИ ПРИМОРСКОГО КРАЯ»</a:t>
            </a:r>
            <a:endParaRPr lang="ru-RU" sz="1000" spc="-150" dirty="0">
              <a:solidFill>
                <a:schemeClr val="bg1">
                  <a:alpha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Tahoma" pitchFamily="34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0" y="674052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628153"/>
            <a:ext cx="2077002" cy="82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Заголовок 1"/>
          <p:cNvSpPr txBox="1">
            <a:spLocks/>
          </p:cNvSpPr>
          <p:nvPr/>
        </p:nvSpPr>
        <p:spPr>
          <a:xfrm>
            <a:off x="1763688" y="260648"/>
            <a:ext cx="5616623" cy="9998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4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-1" y="1278379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Заголовок 1"/>
          <p:cNvSpPr txBox="1">
            <a:spLocks/>
          </p:cNvSpPr>
          <p:nvPr/>
        </p:nvSpPr>
        <p:spPr>
          <a:xfrm>
            <a:off x="1723278" y="3435212"/>
            <a:ext cx="561662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40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0244" y="5592921"/>
            <a:ext cx="9133756" cy="6443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-64492" y="778221"/>
            <a:ext cx="903649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1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4AD61B9F-A530-4889-806E-A87B634A1F4A}"/>
              </a:ext>
            </a:extLst>
          </p:cNvPr>
          <p:cNvSpPr txBox="1">
            <a:spLocks/>
          </p:cNvSpPr>
          <p:nvPr/>
        </p:nvSpPr>
        <p:spPr>
          <a:xfrm>
            <a:off x="-10244" y="6146992"/>
            <a:ext cx="913375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2158" y="1556792"/>
            <a:ext cx="856895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100" b="1" dirty="0" smtClean="0"/>
              <a:t>ОРГАНИЗАЦИОННО-ПРАВОВЫЕ ФОРМЫ </a:t>
            </a:r>
            <a:r>
              <a:rPr lang="ru-RU" sz="2100" b="1" dirty="0"/>
              <a:t>НКО (ст.50 ГК РФ) </a:t>
            </a:r>
            <a:endParaRPr lang="ru-RU" sz="2100" b="1" dirty="0" smtClean="0"/>
          </a:p>
          <a:p>
            <a:pPr>
              <a:lnSpc>
                <a:spcPct val="150000"/>
              </a:lnSpc>
            </a:pPr>
            <a:r>
              <a:rPr lang="ru-RU" sz="2100" dirty="0"/>
              <a:t>6</a:t>
            </a:r>
            <a:r>
              <a:rPr lang="ru-RU" sz="2100" dirty="0" smtClean="0"/>
              <a:t>) </a:t>
            </a:r>
            <a:r>
              <a:rPr lang="ru-RU" sz="2100" b="1" dirty="0" smtClean="0"/>
              <a:t>Общины коренных малочисленных народов РФ</a:t>
            </a:r>
            <a:r>
              <a:rPr lang="ru-RU" sz="21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7) </a:t>
            </a:r>
            <a:r>
              <a:rPr lang="ru-RU" sz="2100" b="1" dirty="0" smtClean="0"/>
              <a:t>Фонды</a:t>
            </a:r>
            <a:r>
              <a:rPr lang="ru-RU" sz="2100" dirty="0" smtClean="0"/>
              <a:t> (общественные, благотворительные);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8) </a:t>
            </a:r>
            <a:r>
              <a:rPr lang="ru-RU" sz="2100" b="1" dirty="0" smtClean="0"/>
              <a:t>Учреждения</a:t>
            </a:r>
            <a:r>
              <a:rPr lang="ru-RU" sz="2100" dirty="0" smtClean="0"/>
              <a:t> (государственные, муниципальные, общественные);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9) </a:t>
            </a:r>
            <a:r>
              <a:rPr lang="ru-RU" sz="2100" b="1" dirty="0" smtClean="0"/>
              <a:t>Автономная некоммерческая организация</a:t>
            </a:r>
            <a:r>
              <a:rPr lang="ru-RU" sz="2100" dirty="0" smtClean="0"/>
              <a:t>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10) </a:t>
            </a:r>
            <a:r>
              <a:rPr lang="ru-RU" sz="2100" b="1" dirty="0" smtClean="0"/>
              <a:t>Религиозные организации</a:t>
            </a:r>
            <a:r>
              <a:rPr lang="ru-RU" sz="2100" dirty="0" smtClean="0"/>
              <a:t>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11) </a:t>
            </a:r>
            <a:r>
              <a:rPr lang="ru-RU" sz="2100" b="1" dirty="0" smtClean="0"/>
              <a:t>Публично-правовые компании</a:t>
            </a:r>
            <a:r>
              <a:rPr lang="ru-RU" sz="2100" dirty="0" smtClean="0"/>
              <a:t>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12) </a:t>
            </a:r>
            <a:r>
              <a:rPr lang="ru-RU" sz="2100" b="1" dirty="0" smtClean="0"/>
              <a:t>Адвокатские палаты </a:t>
            </a:r>
            <a:r>
              <a:rPr lang="ru-RU" sz="2100" dirty="0" smtClean="0"/>
              <a:t>+ адвокатские образования;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13) </a:t>
            </a:r>
            <a:r>
              <a:rPr lang="ru-RU" sz="2100" b="1" dirty="0" smtClean="0"/>
              <a:t>Государственные корпорации</a:t>
            </a:r>
            <a:r>
              <a:rPr lang="ru-RU" sz="2100" dirty="0" smtClean="0"/>
              <a:t>; 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14) </a:t>
            </a:r>
            <a:r>
              <a:rPr lang="ru-RU" sz="2100" b="1" dirty="0" smtClean="0"/>
              <a:t>Нотариальные палаты</a:t>
            </a:r>
            <a:r>
              <a:rPr lang="ru-RU" sz="21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7316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Заголовок 1"/>
          <p:cNvSpPr txBox="1">
            <a:spLocks/>
          </p:cNvSpPr>
          <p:nvPr/>
        </p:nvSpPr>
        <p:spPr>
          <a:xfrm>
            <a:off x="1763688" y="260648"/>
            <a:ext cx="5616623" cy="9998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4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-1" y="1278379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Заголовок 1"/>
          <p:cNvSpPr txBox="1">
            <a:spLocks/>
          </p:cNvSpPr>
          <p:nvPr/>
        </p:nvSpPr>
        <p:spPr>
          <a:xfrm>
            <a:off x="1723278" y="3435212"/>
            <a:ext cx="561662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40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0244" y="5592921"/>
            <a:ext cx="9133756" cy="6443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-64492" y="778221"/>
            <a:ext cx="903649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1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4AD61B9F-A530-4889-806E-A87B634A1F4A}"/>
              </a:ext>
            </a:extLst>
          </p:cNvPr>
          <p:cNvSpPr txBox="1">
            <a:spLocks/>
          </p:cNvSpPr>
          <p:nvPr/>
        </p:nvSpPr>
        <p:spPr>
          <a:xfrm>
            <a:off x="-10244" y="6146992"/>
            <a:ext cx="913375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3528" y="1488841"/>
            <a:ext cx="864847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ru-RU" sz="2000" b="1" dirty="0" smtClean="0"/>
              <a:t>ОСОБЕННОСТИ:  </a:t>
            </a:r>
          </a:p>
          <a:p>
            <a:pPr marL="457200" lvl="2" indent="-457200">
              <a:buAutoNum type="arabicPeriod"/>
            </a:pPr>
            <a:r>
              <a:rPr lang="ru-RU" sz="2000" b="1" dirty="0" smtClean="0"/>
              <a:t>Извлечение </a:t>
            </a:r>
            <a:r>
              <a:rPr lang="ru-RU" sz="2000" b="1" dirty="0"/>
              <a:t>прибыли не является основной </a:t>
            </a:r>
            <a:r>
              <a:rPr lang="ru-RU" sz="2000" b="1" dirty="0" smtClean="0"/>
              <a:t>целью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+</a:t>
            </a:r>
            <a:r>
              <a:rPr lang="ru-RU" sz="2000" dirty="0"/>
              <a:t> </a:t>
            </a:r>
            <a:r>
              <a:rPr lang="ru-RU" sz="2000" dirty="0" smtClean="0"/>
              <a:t>распределение прибыли между участниками/учредителями не допускается </a:t>
            </a:r>
          </a:p>
          <a:p>
            <a:pPr marL="457200" lvl="2" indent="-457200">
              <a:buAutoNum type="arabicPeriod"/>
            </a:pPr>
            <a:endParaRPr lang="ru-RU" sz="2000" u="sng" dirty="0"/>
          </a:p>
          <a:p>
            <a:pPr marL="457200" lvl="2" indent="-457200">
              <a:buAutoNum type="arabicPeriod"/>
            </a:pPr>
            <a:r>
              <a:rPr lang="ru-RU" sz="2000" b="1" dirty="0" smtClean="0"/>
              <a:t>ОБЯЗАТЕЛЬНОЕ УСЛОВИЕ </a:t>
            </a:r>
            <a:r>
              <a:rPr lang="ru-RU" sz="2000" dirty="0" smtClean="0"/>
              <a:t>четко </a:t>
            </a:r>
            <a:r>
              <a:rPr lang="ru-RU" sz="2000" dirty="0"/>
              <a:t>прописываться в уставе </a:t>
            </a:r>
            <a:r>
              <a:rPr lang="ru-RU" sz="2000" dirty="0" smtClean="0"/>
              <a:t>НКО цели и предмет деятельности некоммерческого характера </a:t>
            </a:r>
          </a:p>
          <a:p>
            <a:pPr marL="457200" lvl="2" indent="-457200">
              <a:buAutoNum type="arabicPeriod"/>
            </a:pPr>
            <a:endParaRPr lang="ru-RU" sz="2000" dirty="0"/>
          </a:p>
          <a:p>
            <a:pPr marL="457200" lvl="2" indent="-457200">
              <a:buFontTx/>
              <a:buAutoNum type="arabicPeriod"/>
            </a:pPr>
            <a:r>
              <a:rPr lang="ru-RU" sz="2000" b="1" dirty="0" smtClean="0"/>
              <a:t>НКО могут </a:t>
            </a:r>
            <a:r>
              <a:rPr lang="ru-RU" sz="2000" b="1" dirty="0"/>
              <a:t>осуществлять приносящую доход деятельность</a:t>
            </a:r>
            <a:r>
              <a:rPr lang="ru-RU" sz="2000" dirty="0"/>
              <a:t>, если это предусмотрено их </a:t>
            </a:r>
            <a:r>
              <a:rPr lang="ru-RU" sz="2000" dirty="0" smtClean="0"/>
              <a:t>уставами </a:t>
            </a:r>
            <a:br>
              <a:rPr lang="ru-RU" sz="2000" dirty="0" smtClean="0"/>
            </a:br>
            <a:r>
              <a:rPr lang="ru-RU" sz="2000" dirty="0" smtClean="0"/>
              <a:t>НО! </a:t>
            </a:r>
            <a:r>
              <a:rPr lang="ru-RU" sz="2000" dirty="0"/>
              <a:t>т</a:t>
            </a:r>
            <a:r>
              <a:rPr lang="ru-RU" sz="2000" dirty="0" smtClean="0"/>
              <a:t>олько если это </a:t>
            </a:r>
            <a:r>
              <a:rPr lang="ru-RU" sz="2000" dirty="0"/>
              <a:t>служит достижению </a:t>
            </a:r>
            <a:r>
              <a:rPr lang="ru-RU" sz="2000" dirty="0" smtClean="0"/>
              <a:t>цели, ради </a:t>
            </a:r>
            <a:r>
              <a:rPr lang="ru-RU" sz="2000" dirty="0"/>
              <a:t>которых </a:t>
            </a:r>
            <a:r>
              <a:rPr lang="ru-RU" sz="2000" dirty="0" smtClean="0"/>
              <a:t>создана НКО </a:t>
            </a:r>
            <a:endParaRPr lang="ru-RU" sz="2000" dirty="0"/>
          </a:p>
          <a:p>
            <a:pPr marL="457200" lvl="2" indent="-457200">
              <a:buAutoNum type="arabicPeriod"/>
            </a:pPr>
            <a:endParaRPr lang="ru-RU" sz="2000" b="1" dirty="0"/>
          </a:p>
          <a:p>
            <a:pPr marL="457200" lvl="2" indent="-457200">
              <a:buAutoNum type="arabicPeriod"/>
            </a:pPr>
            <a:r>
              <a:rPr lang="ru-RU" sz="2000" dirty="0" smtClean="0"/>
              <a:t>НКО </a:t>
            </a:r>
            <a:r>
              <a:rPr lang="ru-RU" sz="2000" dirty="0"/>
              <a:t>вправе получать </a:t>
            </a:r>
            <a:r>
              <a:rPr lang="ru-RU" sz="2000" b="1" dirty="0" smtClean="0"/>
              <a:t>пожертвования</a:t>
            </a:r>
            <a:r>
              <a:rPr lang="ru-RU" sz="2000" dirty="0"/>
              <a:t> </a:t>
            </a:r>
          </a:p>
          <a:p>
            <a:pPr marL="457200" lvl="2" indent="-457200">
              <a:buAutoNum type="arabicPeriod"/>
            </a:pPr>
            <a:endParaRPr lang="ru-RU" sz="2000" dirty="0" smtClean="0"/>
          </a:p>
          <a:p>
            <a:pPr marL="457200" lvl="2" indent="-457200">
              <a:buAutoNum type="arabicPeriod"/>
            </a:pPr>
            <a:r>
              <a:rPr lang="ru-RU" sz="2000" b="1" dirty="0" smtClean="0"/>
              <a:t>Особый порядок регистрации </a:t>
            </a:r>
            <a:r>
              <a:rPr lang="ru-RU" sz="2000" dirty="0" smtClean="0"/>
              <a:t>– органы юстиции + контроль от некоторых органов власти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1077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Заголовок 1"/>
          <p:cNvSpPr txBox="1">
            <a:spLocks/>
          </p:cNvSpPr>
          <p:nvPr/>
        </p:nvSpPr>
        <p:spPr>
          <a:xfrm>
            <a:off x="1763688" y="260648"/>
            <a:ext cx="5616623" cy="9998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4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-1" y="1278379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Заголовок 1"/>
          <p:cNvSpPr txBox="1">
            <a:spLocks/>
          </p:cNvSpPr>
          <p:nvPr/>
        </p:nvSpPr>
        <p:spPr>
          <a:xfrm>
            <a:off x="1723278" y="3435212"/>
            <a:ext cx="561662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4000" dirty="0">
              <a:solidFill>
                <a:srgbClr val="0A60C5"/>
              </a:solidFill>
              <a:latin typeface="Roboto Lt" pitchFamily="2" charset="0"/>
              <a:ea typeface="Roboto Lt" pitchFamily="2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0244" y="5592921"/>
            <a:ext cx="9133756" cy="6443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2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-64492" y="778221"/>
            <a:ext cx="903649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sz="18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4AD61B9F-A530-4889-806E-A87B634A1F4A}"/>
              </a:ext>
            </a:extLst>
          </p:cNvPr>
          <p:cNvSpPr txBox="1">
            <a:spLocks/>
          </p:cNvSpPr>
          <p:nvPr/>
        </p:nvSpPr>
        <p:spPr>
          <a:xfrm>
            <a:off x="-10244" y="6146992"/>
            <a:ext cx="913375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  <a:p>
            <a:pPr lvl="0" algn="just">
              <a:defRPr/>
            </a:pPr>
            <a:endParaRPr lang="ru-RU" sz="1600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2158" y="1556792"/>
            <a:ext cx="869984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ФОРМЫ НЕКОММЕРЧЕСКИХ ОРГАНИЗАЦИЙ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000" b="1" dirty="0" smtClean="0"/>
              <a:t>ОБЩЕСТВЕННАЯ ОРГАНИЗАЦИЯ </a:t>
            </a:r>
            <a:r>
              <a:rPr lang="ru-RU" sz="2000" dirty="0" smtClean="0"/>
              <a:t>в виде: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000" b="1" dirty="0"/>
              <a:t>о</a:t>
            </a:r>
            <a:r>
              <a:rPr lang="ru-RU" sz="2000" b="1" dirty="0" smtClean="0"/>
              <a:t>бщественная организация </a:t>
            </a:r>
            <a:r>
              <a:rPr lang="ru-RU" sz="2000" dirty="0" smtClean="0"/>
              <a:t>(основана на членстве, создана на основе совместной деятельности для защиты общих </a:t>
            </a:r>
            <a:r>
              <a:rPr lang="ru-RU" sz="2000" dirty="0" smtClean="0"/>
              <a:t>интересов – организация инвалидов, спортивная организация, молодежная организация, экологическая или патриотическая организация);  </a:t>
            </a:r>
            <a:endParaRPr lang="ru-RU" sz="2000" dirty="0" smtClean="0"/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000" b="1" dirty="0" smtClean="0"/>
              <a:t>Общественное движение </a:t>
            </a:r>
            <a:r>
              <a:rPr lang="ru-RU" sz="2000" dirty="0" smtClean="0"/>
              <a:t>(массовое, не имеет членства + для реализации общественно-полезных целей</a:t>
            </a:r>
            <a:r>
              <a:rPr lang="ru-RU" sz="2000" dirty="0" smtClean="0"/>
              <a:t>). 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/>
              <a:t>ОСОБЕННОСТИ: 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существует территориальное деление – общероссийские, межрегиональные, региональные и местные организации. 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34081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704848"/>
            <a:ext cx="819477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2. АССОЦИАЦИИ / СОЮЗЫ </a:t>
            </a:r>
          </a:p>
          <a:p>
            <a:pPr marL="342900" indent="-342900">
              <a:buFontTx/>
              <a:buChar char="-"/>
            </a:pPr>
            <a:r>
              <a:rPr lang="ru-RU" sz="2000" b="1" dirty="0"/>
              <a:t>д</a:t>
            </a:r>
            <a:r>
              <a:rPr lang="ru-RU" sz="2000" b="1" dirty="0" smtClean="0"/>
              <a:t>ля </a:t>
            </a:r>
            <a:r>
              <a:rPr lang="ru-RU" sz="2000" dirty="0" smtClean="0"/>
              <a:t>координации деятельности;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dirty="0"/>
              <a:t>д</a:t>
            </a:r>
            <a:r>
              <a:rPr lang="ru-RU" sz="2000" dirty="0" smtClean="0"/>
              <a:t>ля </a:t>
            </a:r>
            <a:r>
              <a:rPr lang="ru-RU" sz="2000" b="1" dirty="0" smtClean="0"/>
              <a:t>представления и защиты </a:t>
            </a:r>
            <a:r>
              <a:rPr lang="ru-RU" sz="2000" dirty="0" smtClean="0"/>
              <a:t>общих </a:t>
            </a:r>
            <a:r>
              <a:rPr lang="ru-RU" sz="2000" dirty="0" smtClean="0"/>
              <a:t>интересов</a:t>
            </a:r>
            <a:r>
              <a:rPr lang="ru-RU" sz="2000" dirty="0" smtClean="0"/>
              <a:t>;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b="1" dirty="0" smtClean="0"/>
              <a:t>ВАЖНО! </a:t>
            </a:r>
            <a:r>
              <a:rPr lang="ru-RU" sz="2000" dirty="0" smtClean="0"/>
              <a:t>Одновременное участие в ассоциации / союзе коммерческих и некоммерческих организаций </a:t>
            </a:r>
          </a:p>
          <a:p>
            <a:pPr marL="342900" indent="-342900">
              <a:buFontTx/>
              <a:buChar char="-"/>
            </a:pPr>
            <a:endParaRPr lang="ru-RU" sz="2000" b="1" dirty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Войдя в ассоциацию НКО сохраняет свою самостоятельность и статус ЮЛ; </a:t>
            </a:r>
            <a:endParaRPr lang="ru-RU" sz="2000" dirty="0" smtClean="0"/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Ассоциация не несет ответственности по обязательствам своих членов + отвечает по обязательства ассоциации всем имуществом ;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Высший орган управления – общее собрание членов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427079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704848"/>
            <a:ext cx="819477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3</a:t>
            </a:r>
            <a:r>
              <a:rPr lang="ru-RU" sz="2000" b="1" dirty="0" smtClean="0"/>
              <a:t>. ФОНДЫ </a:t>
            </a:r>
            <a:r>
              <a:rPr lang="ru-RU" sz="2000" dirty="0" smtClean="0"/>
              <a:t> </a:t>
            </a:r>
          </a:p>
          <a:p>
            <a:pPr marL="342900" indent="-342900">
              <a:buFontTx/>
              <a:buChar char="-"/>
            </a:pPr>
            <a:r>
              <a:rPr lang="ru-RU" sz="2000" dirty="0" smtClean="0"/>
              <a:t>Учреждается </a:t>
            </a:r>
            <a:r>
              <a:rPr lang="ru-RU" sz="2000" b="1" dirty="0" smtClean="0"/>
              <a:t>для определенных социальных, благотворительных, культурных, образовательных и др. общественно-полезных целей </a:t>
            </a:r>
            <a:r>
              <a:rPr lang="ru-RU" sz="2000" dirty="0" smtClean="0"/>
              <a:t>путем объединения имущественных взносов;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b="1" dirty="0" smtClean="0"/>
              <a:t>Нет членства </a:t>
            </a:r>
            <a:r>
              <a:rPr lang="ru-RU" sz="2000" dirty="0" smtClean="0"/>
              <a:t>+ фонд полноправный собственник имущества, а учредители/ участники не несут ответственность по долгам;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Имущественная </a:t>
            </a:r>
            <a:r>
              <a:rPr lang="ru-RU" sz="2000" b="1" dirty="0" smtClean="0"/>
              <a:t>деятельность фонда осуществляется публично</a:t>
            </a:r>
            <a:r>
              <a:rPr lang="ru-RU" sz="2000" dirty="0" smtClean="0"/>
              <a:t>; 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Деятельность осуществляется </a:t>
            </a:r>
            <a:r>
              <a:rPr lang="ru-RU" sz="2000" b="1" dirty="0" smtClean="0"/>
              <a:t>путем объединения взносов </a:t>
            </a:r>
            <a:r>
              <a:rPr lang="ru-RU" sz="2000" dirty="0" smtClean="0"/>
              <a:t>на благотворительную деятельность; 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Обязательно наличие </a:t>
            </a:r>
            <a:r>
              <a:rPr lang="ru-RU" sz="2000" b="1" dirty="0" smtClean="0"/>
              <a:t>попечительского совета </a:t>
            </a:r>
            <a:r>
              <a:rPr lang="ru-RU" sz="2000" dirty="0" smtClean="0"/>
              <a:t>(контролирующий орган</a:t>
            </a:r>
            <a:r>
              <a:rPr lang="ru-RU" sz="2000" dirty="0" smtClean="0"/>
              <a:t>) + дополнительный отчет в Минюст о деятельности за год, подлежащий опубликованию в открытом доступе.  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30497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704848"/>
            <a:ext cx="81947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4. УЧРЕЖДЕНИЯ  </a:t>
            </a:r>
            <a:r>
              <a:rPr lang="ru-RU" sz="2000" dirty="0" smtClean="0"/>
              <a:t> </a:t>
            </a:r>
          </a:p>
          <a:p>
            <a:pPr marL="342900" indent="-342900">
              <a:buFontTx/>
              <a:buChar char="-"/>
            </a:pPr>
            <a:r>
              <a:rPr lang="ru-RU" sz="2000" dirty="0" smtClean="0"/>
              <a:t>Созданы для </a:t>
            </a:r>
            <a:r>
              <a:rPr lang="ru-RU" sz="2000" dirty="0"/>
              <a:t>осуществления управленческих, социально-культурных и </a:t>
            </a:r>
            <a:r>
              <a:rPr lang="ru-RU" sz="2000" b="1" dirty="0"/>
              <a:t>других услуг некоммерческого </a:t>
            </a:r>
            <a:r>
              <a:rPr lang="ru-RU" sz="2000" b="1" dirty="0" smtClean="0"/>
              <a:t>характер</a:t>
            </a:r>
            <a:r>
              <a:rPr lang="ru-RU" sz="2000" b="1" dirty="0"/>
              <a:t> </a:t>
            </a:r>
            <a:r>
              <a:rPr lang="ru-RU" sz="2000" dirty="0" smtClean="0"/>
              <a:t>+ полностью или частично финансируются;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Имущество может находится </a:t>
            </a:r>
            <a:r>
              <a:rPr lang="ru-RU" sz="2000" b="1" dirty="0" smtClean="0"/>
              <a:t>на праве оперативного управления </a:t>
            </a:r>
            <a:r>
              <a:rPr lang="ru-RU" sz="2000" dirty="0" smtClean="0"/>
              <a:t>(можно пользоваться и распоряжаться в той мере, в которой дозволено собственником).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85890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1298" y="1305401"/>
            <a:ext cx="9144000" cy="117479"/>
            <a:chOff x="0" y="4437112"/>
            <a:chExt cx="9144000" cy="11747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4437112"/>
              <a:ext cx="2448000" cy="117479"/>
            </a:xfrm>
            <a:prstGeom prst="rect">
              <a:avLst/>
            </a:prstGeom>
            <a:solidFill>
              <a:srgbClr val="D32F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32000" y="4437112"/>
              <a:ext cx="2448000" cy="117479"/>
            </a:xfrm>
            <a:prstGeom prst="rect">
              <a:avLst/>
            </a:prstGeom>
            <a:solidFill>
              <a:srgbClr val="08B7F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64000" y="4437112"/>
              <a:ext cx="2448000" cy="117479"/>
            </a:xfrm>
            <a:prstGeom prst="rect">
              <a:avLst/>
            </a:prstGeom>
            <a:solidFill>
              <a:srgbClr val="1884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696000" y="4437112"/>
              <a:ext cx="2448000" cy="117479"/>
            </a:xfrm>
            <a:prstGeom prst="rect">
              <a:avLst/>
            </a:prstGeom>
            <a:solidFill>
              <a:srgbClr val="1B3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114420" y="1335342"/>
            <a:ext cx="9133756" cy="9926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endParaRPr lang="ru-RU" sz="2400" b="1" dirty="0">
              <a:solidFill>
                <a:srgbClr val="0A60C5"/>
              </a:solidFill>
              <a:latin typeface="Roboto Lt" pitchFamily="2" charset="0"/>
              <a:ea typeface="Roboto Lt" pitchFamily="2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623" y="174961"/>
            <a:ext cx="2419998" cy="9647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910" y="1704848"/>
            <a:ext cx="81947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5</a:t>
            </a:r>
            <a:r>
              <a:rPr lang="ru-RU" sz="2000" b="1" dirty="0" smtClean="0"/>
              <a:t>. АВТОНОМНАЯ НЕКОММЕРЧЕСКАЯ ОРГАНИЗАЦИЯ </a:t>
            </a: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b="1" dirty="0" smtClean="0"/>
              <a:t>Нет членства </a:t>
            </a:r>
            <a:r>
              <a:rPr lang="ru-RU" sz="2000" dirty="0" smtClean="0"/>
              <a:t>+ </a:t>
            </a:r>
            <a:r>
              <a:rPr lang="ru-RU" sz="2000" dirty="0" smtClean="0"/>
              <a:t>создается в </a:t>
            </a:r>
            <a:r>
              <a:rPr lang="ru-RU" sz="2000" dirty="0" smtClean="0"/>
              <a:t>целях предоставления </a:t>
            </a:r>
            <a:r>
              <a:rPr lang="ru-RU" sz="2000" b="1" dirty="0" smtClean="0"/>
              <a:t>услуг в сфере </a:t>
            </a:r>
            <a:r>
              <a:rPr lang="ru-RU" sz="2000" dirty="0" smtClean="0"/>
              <a:t>образования, здравоохранения, культуры, науки, права, физической культуры и спорта и иных сферах; </a:t>
            </a:r>
          </a:p>
          <a:p>
            <a:pPr marL="342900" indent="-342900">
              <a:buFontTx/>
              <a:buChar char="-"/>
            </a:pPr>
            <a:endParaRPr lang="ru-RU" sz="2000" dirty="0" smtClean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Учредители </a:t>
            </a:r>
            <a:r>
              <a:rPr lang="ru-RU" sz="2000" b="1" dirty="0" smtClean="0"/>
              <a:t>не отвечают по обязательствам </a:t>
            </a:r>
            <a:r>
              <a:rPr lang="ru-RU" sz="2000" dirty="0" smtClean="0"/>
              <a:t>АНО, АНО не отвечает по обязательствам учредителей; </a:t>
            </a:r>
            <a:endParaRPr lang="ru-RU" sz="2000" dirty="0" smtClean="0"/>
          </a:p>
          <a:p>
            <a:pPr marL="342900" indent="-342900">
              <a:buFontTx/>
              <a:buChar char="-"/>
            </a:pPr>
            <a:endParaRPr lang="ru-RU" sz="2000" dirty="0"/>
          </a:p>
          <a:p>
            <a:pPr marL="342900" indent="-342900">
              <a:buFontTx/>
              <a:buChar char="-"/>
            </a:pPr>
            <a:r>
              <a:rPr lang="ru-RU" sz="2000" b="1" dirty="0" smtClean="0"/>
              <a:t>Может быть один учредитель</a:t>
            </a:r>
            <a:r>
              <a:rPr lang="ru-RU" sz="2000" dirty="0" smtClean="0"/>
              <a:t>; </a:t>
            </a: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pPr marL="342900" indent="-342900">
              <a:buFontTx/>
              <a:buChar char="-"/>
            </a:pPr>
            <a:r>
              <a:rPr lang="ru-RU" sz="2000" b="1" dirty="0" smtClean="0"/>
              <a:t>Предмет </a:t>
            </a:r>
            <a:r>
              <a:rPr lang="ru-RU" sz="2000" b="1" dirty="0"/>
              <a:t>деятельности</a:t>
            </a:r>
            <a:r>
              <a:rPr lang="ru-RU" sz="2000" dirty="0"/>
              <a:t>: оказание услуг, направленных на достижение некоммерческих целей (конкретные направления/виды деятельности, которые будут осуществляться регулярно), на помощь определённым категориям граждан путём оказания им услуг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9614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1804</TotalTime>
  <Words>1055</Words>
  <Application>Microsoft Office PowerPoint</Application>
  <PresentationFormat>Экран (4:3)</PresentationFormat>
  <Paragraphs>175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Roboto</vt:lpstr>
      <vt:lpstr>Roboto Lt</vt:lpstr>
      <vt:lpstr>Tahoma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Devina</dc:creator>
  <cp:lastModifiedBy>Windows User</cp:lastModifiedBy>
  <cp:revision>177</cp:revision>
  <cp:lastPrinted>2017-09-18T23:24:29Z</cp:lastPrinted>
  <dcterms:created xsi:type="dcterms:W3CDTF">2012-12-04T03:51:03Z</dcterms:created>
  <dcterms:modified xsi:type="dcterms:W3CDTF">2018-05-23T19:26:13Z</dcterms:modified>
</cp:coreProperties>
</file>