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2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</p:sldIdLst>
  <p:sldSz cy="6858000" cx="12192000"/>
  <p:notesSz cx="6797675" cy="9926625"/>
  <p:embeddedFontLst>
    <p:embeddedFont>
      <p:font typeface="PT Sans Narrow"/>
      <p:regular r:id="rId38"/>
      <p:bold r:id="rId39"/>
    </p:embeddedFont>
    <p:embeddedFont>
      <p:font typeface="Gill Sans"/>
      <p:regular r:id="rId40"/>
      <p:bold r:id="rId4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0F06A15B-98BA-4F18-877E-79629BD6B571}">
  <a:tblStyle styleId="{0F06A15B-98BA-4F18-877E-79629BD6B571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4F0EB"/>
          </a:solidFill>
        </a:fill>
      </a:tcStyle>
    </a:wholeTbl>
    <a:band1H>
      <a:tcTxStyle/>
      <a:tcStyle>
        <a:fill>
          <a:solidFill>
            <a:srgbClr val="E9DFD4"/>
          </a:solidFill>
        </a:fill>
      </a:tcStyle>
    </a:band1H>
    <a:band2H>
      <a:tcTxStyle/>
    </a:band2H>
    <a:band1V>
      <a:tcTxStyle/>
      <a:tcStyle>
        <a:fill>
          <a:solidFill>
            <a:srgbClr val="E9DFD4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  <a:tblStyle styleId="{4D3747D6-F2FF-4DEA-B117-F2434E08598F}" styleName="Table_1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GillSans-regular.fntdata"/><Relationship Id="rId20" Type="http://schemas.openxmlformats.org/officeDocument/2006/relationships/slide" Target="slides/slide14.xml"/><Relationship Id="rId41" Type="http://schemas.openxmlformats.org/officeDocument/2006/relationships/font" Target="fonts/GillSans-bold.fntdata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slide" Target="slides/slide29.xml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37" Type="http://schemas.openxmlformats.org/officeDocument/2006/relationships/slide" Target="slides/slide31.xml"/><Relationship Id="rId14" Type="http://schemas.openxmlformats.org/officeDocument/2006/relationships/slide" Target="slides/slide8.xml"/><Relationship Id="rId36" Type="http://schemas.openxmlformats.org/officeDocument/2006/relationships/slide" Target="slides/slide30.xml"/><Relationship Id="rId17" Type="http://schemas.openxmlformats.org/officeDocument/2006/relationships/slide" Target="slides/slide11.xml"/><Relationship Id="rId39" Type="http://schemas.openxmlformats.org/officeDocument/2006/relationships/font" Target="fonts/PTSansNarrow-bold.fntdata"/><Relationship Id="rId16" Type="http://schemas.openxmlformats.org/officeDocument/2006/relationships/slide" Target="slides/slide10.xml"/><Relationship Id="rId38" Type="http://schemas.openxmlformats.org/officeDocument/2006/relationships/font" Target="fonts/PTSansNarrow-regular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2945659" cy="4980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850443" y="0"/>
            <a:ext cx="2945659" cy="4980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422275" y="1241425"/>
            <a:ext cx="5953125" cy="33496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3" name="Shape 123"/>
          <p:cNvSpPr txBox="1"/>
          <p:nvPr>
            <p:ph idx="1" type="body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Shape 124"/>
          <p:cNvSpPr txBox="1"/>
          <p:nvPr>
            <p:ph idx="12" type="sldNum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Shape 411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2" name="Shape 412"/>
          <p:cNvSpPr txBox="1"/>
          <p:nvPr>
            <p:ph idx="1" type="body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3" name="Shape 413"/>
          <p:cNvSpPr txBox="1"/>
          <p:nvPr>
            <p:ph idx="12" type="sldNum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Shape 441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2" name="Shape 442"/>
          <p:cNvSpPr txBox="1"/>
          <p:nvPr>
            <p:ph idx="1" type="body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3" name="Shape 443"/>
          <p:cNvSpPr txBox="1"/>
          <p:nvPr>
            <p:ph idx="12" type="sldNum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Shape 475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6" name="Shape 476"/>
          <p:cNvSpPr txBox="1"/>
          <p:nvPr>
            <p:ph idx="1" type="body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7" name="Shape 477"/>
          <p:cNvSpPr txBox="1"/>
          <p:nvPr>
            <p:ph idx="12" type="sldNum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Shape 512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3" name="Shape 513"/>
          <p:cNvSpPr txBox="1"/>
          <p:nvPr>
            <p:ph idx="1" type="body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4" name="Shape 514"/>
          <p:cNvSpPr txBox="1"/>
          <p:nvPr>
            <p:ph idx="12" type="sldNum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7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Shape 568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9" name="Shape 569"/>
          <p:cNvSpPr txBox="1"/>
          <p:nvPr>
            <p:ph idx="1" type="body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0" name="Shape 570"/>
          <p:cNvSpPr txBox="1"/>
          <p:nvPr>
            <p:ph idx="12" type="sldNum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Shape 616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17" name="Shape 617"/>
          <p:cNvSpPr txBox="1"/>
          <p:nvPr>
            <p:ph idx="1" type="body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8" name="Shape 618"/>
          <p:cNvSpPr txBox="1"/>
          <p:nvPr>
            <p:ph idx="12" type="sldNum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Shape 644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45" name="Shape 645"/>
          <p:cNvSpPr txBox="1"/>
          <p:nvPr>
            <p:ph idx="1" type="body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6" name="Shape 646"/>
          <p:cNvSpPr txBox="1"/>
          <p:nvPr>
            <p:ph idx="12" type="sldNum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6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Shape 657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58" name="Shape 658"/>
          <p:cNvSpPr txBox="1"/>
          <p:nvPr>
            <p:ph idx="1" type="body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9" name="Shape 659"/>
          <p:cNvSpPr txBox="1"/>
          <p:nvPr>
            <p:ph idx="12" type="sldNum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9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Shape 700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01" name="Shape 701"/>
          <p:cNvSpPr txBox="1"/>
          <p:nvPr>
            <p:ph idx="1" type="body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2" name="Shape 702"/>
          <p:cNvSpPr txBox="1"/>
          <p:nvPr>
            <p:ph idx="12" type="sldNum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0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Shape 711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12" name="Shape 712"/>
          <p:cNvSpPr txBox="1"/>
          <p:nvPr>
            <p:ph idx="1" type="body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3" name="Shape 713"/>
          <p:cNvSpPr txBox="1"/>
          <p:nvPr>
            <p:ph idx="12" type="sldNum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0" name="Shape 130"/>
          <p:cNvSpPr txBox="1"/>
          <p:nvPr>
            <p:ph idx="1" type="body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Shape 131"/>
          <p:cNvSpPr txBox="1"/>
          <p:nvPr>
            <p:ph idx="12" type="sldNum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8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Shape 739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40" name="Shape 740"/>
          <p:cNvSpPr txBox="1"/>
          <p:nvPr>
            <p:ph idx="1" type="body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1" name="Shape 741"/>
          <p:cNvSpPr txBox="1"/>
          <p:nvPr>
            <p:ph idx="12" type="sldNum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3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Shape 754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55" name="Shape 755"/>
          <p:cNvSpPr txBox="1"/>
          <p:nvPr>
            <p:ph idx="1" type="body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6" name="Shape 756"/>
          <p:cNvSpPr txBox="1"/>
          <p:nvPr>
            <p:ph idx="12" type="sldNum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5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Shape 776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77" name="Shape 777"/>
          <p:cNvSpPr txBox="1"/>
          <p:nvPr>
            <p:ph idx="1" type="body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8" name="Shape 778"/>
          <p:cNvSpPr txBox="1"/>
          <p:nvPr>
            <p:ph idx="12" type="sldNum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2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Shape 803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04" name="Shape 804"/>
          <p:cNvSpPr txBox="1"/>
          <p:nvPr>
            <p:ph idx="1" type="body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5" name="Shape 805"/>
          <p:cNvSpPr txBox="1"/>
          <p:nvPr>
            <p:ph idx="12" type="sldNum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9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Shape 850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51" name="Shape 851"/>
          <p:cNvSpPr txBox="1"/>
          <p:nvPr>
            <p:ph idx="1" type="body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2" name="Shape 852"/>
          <p:cNvSpPr txBox="1"/>
          <p:nvPr>
            <p:ph idx="12" type="sldNum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4" name="Shape 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" name="Shape 885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86" name="Shape 886"/>
          <p:cNvSpPr txBox="1"/>
          <p:nvPr>
            <p:ph idx="1" type="body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7" name="Shape 887"/>
          <p:cNvSpPr txBox="1"/>
          <p:nvPr>
            <p:ph idx="12" type="sldNum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1" name="Shape 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" name="Shape 922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23" name="Shape 923"/>
          <p:cNvSpPr txBox="1"/>
          <p:nvPr>
            <p:ph idx="1" type="body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4" name="Shape 924"/>
          <p:cNvSpPr txBox="1"/>
          <p:nvPr>
            <p:ph idx="12" type="sldNum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3" name="Shape 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" name="Shape 954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55" name="Shape 955"/>
          <p:cNvSpPr txBox="1"/>
          <p:nvPr>
            <p:ph idx="1" type="body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6" name="Shape 956"/>
          <p:cNvSpPr txBox="1"/>
          <p:nvPr>
            <p:ph idx="12" type="sldNum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6" name="Shape 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" name="Shape 967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68" name="Shape 968"/>
          <p:cNvSpPr txBox="1"/>
          <p:nvPr>
            <p:ph idx="1" type="body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86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Shape 987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88" name="Shape 988"/>
          <p:cNvSpPr txBox="1"/>
          <p:nvPr>
            <p:ph idx="1" type="body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9" name="Shape 989"/>
          <p:cNvSpPr txBox="1"/>
          <p:nvPr>
            <p:ph idx="12" type="sldNum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8" name="Shape 158"/>
          <p:cNvSpPr txBox="1"/>
          <p:nvPr>
            <p:ph idx="1" type="body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Shape 159"/>
          <p:cNvSpPr txBox="1"/>
          <p:nvPr>
            <p:ph idx="12" type="sldNum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ru-RU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8" name="Shape 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" name="Shape 999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00" name="Shape 1000"/>
          <p:cNvSpPr txBox="1"/>
          <p:nvPr>
            <p:ph idx="1" type="body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1" name="Shape 1001"/>
          <p:cNvSpPr txBox="1"/>
          <p:nvPr>
            <p:ph idx="12" type="sldNum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6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Shape 1017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18" name="Shape 1018"/>
          <p:cNvSpPr txBox="1"/>
          <p:nvPr>
            <p:ph idx="1" type="body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9" name="Shape 1019"/>
          <p:cNvSpPr txBox="1"/>
          <p:nvPr>
            <p:ph idx="12" type="sldNum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4" name="Shape 214"/>
          <p:cNvSpPr txBox="1"/>
          <p:nvPr>
            <p:ph idx="1" type="body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Shape 215"/>
          <p:cNvSpPr txBox="1"/>
          <p:nvPr>
            <p:ph idx="12" type="sldNum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5" name="Shape 235"/>
          <p:cNvSpPr txBox="1"/>
          <p:nvPr>
            <p:ph idx="1" type="body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Shape 236"/>
          <p:cNvSpPr txBox="1"/>
          <p:nvPr>
            <p:ph idx="12" type="sldNum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8" name="Shape 278"/>
          <p:cNvSpPr txBox="1"/>
          <p:nvPr>
            <p:ph idx="1" type="body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Shape 279"/>
          <p:cNvSpPr txBox="1"/>
          <p:nvPr>
            <p:ph idx="12" type="sldNum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7" name="Shape 297"/>
          <p:cNvSpPr txBox="1"/>
          <p:nvPr>
            <p:ph idx="1" type="body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Shape 298"/>
          <p:cNvSpPr txBox="1"/>
          <p:nvPr>
            <p:ph idx="12" type="sldNum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Shape 352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3" name="Shape 353"/>
          <p:cNvSpPr txBox="1"/>
          <p:nvPr>
            <p:ph idx="1" type="body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" name="Shape 354"/>
          <p:cNvSpPr txBox="1"/>
          <p:nvPr>
            <p:ph idx="12" type="sldNum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Shape 376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7" name="Shape 377"/>
          <p:cNvSpPr txBox="1"/>
          <p:nvPr>
            <p:ph idx="1" type="body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" name="Shape 378"/>
          <p:cNvSpPr txBox="1"/>
          <p:nvPr>
            <p:ph idx="12" type="sldNum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5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Титульный слайд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Shape 16"/>
          <p:cNvPicPr preferRelativeResize="0"/>
          <p:nvPr/>
        </p:nvPicPr>
        <p:blipFill rotWithShape="1">
          <a:blip r:embed="rId2">
            <a:alphaModFix/>
          </a:blip>
          <a:srcRect b="0" l="11664" r="0" t="0"/>
          <a:stretch/>
        </p:blipFill>
        <p:spPr>
          <a:xfrm>
            <a:off x="0" y="1972960"/>
            <a:ext cx="4202692" cy="3561718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Shape 17"/>
          <p:cNvSpPr txBox="1"/>
          <p:nvPr>
            <p:ph type="ctrTitle"/>
          </p:nvPr>
        </p:nvSpPr>
        <p:spPr>
          <a:xfrm>
            <a:off x="1524000" y="1849438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24E33"/>
              </a:buClr>
              <a:buSzPts val="6000"/>
              <a:buFont typeface="Calibri"/>
              <a:buNone/>
              <a:defRPr b="1" i="0" sz="6000" u="none" cap="none" strike="noStrike">
                <a:solidFill>
                  <a:srgbClr val="624E3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8" name="Shape 18"/>
          <p:cNvSpPr txBox="1"/>
          <p:nvPr>
            <p:ph idx="1" type="subTitle"/>
          </p:nvPr>
        </p:nvSpPr>
        <p:spPr>
          <a:xfrm>
            <a:off x="1524000" y="4329113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C3837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9" name="Shape 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4602" y="472341"/>
            <a:ext cx="2635970" cy="89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Shape 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63786" y="1"/>
            <a:ext cx="4891605" cy="68697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Объект с подписью" type="objTx">
  <p:cSld name="OBJECT_WITH_CAPTION_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1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5" name="Shape 85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" name="Shape 86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" name="Shape 87"/>
          <p:cNvSpPr txBox="1"/>
          <p:nvPr>
            <p:ph idx="10" type="dt"/>
          </p:nvPr>
        </p:nvSpPr>
        <p:spPr>
          <a:xfrm>
            <a:off x="746760" y="6356350"/>
            <a:ext cx="91948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C2A17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" name="Shape 88"/>
          <p:cNvSpPr txBox="1"/>
          <p:nvPr>
            <p:ph idx="11" type="ftr"/>
          </p:nvPr>
        </p:nvSpPr>
        <p:spPr>
          <a:xfrm>
            <a:off x="3177540" y="6356350"/>
            <a:ext cx="69951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C2A17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" name="Shape 89"/>
          <p:cNvSpPr txBox="1"/>
          <p:nvPr>
            <p:ph idx="12" type="sldNum"/>
          </p:nvPr>
        </p:nvSpPr>
        <p:spPr>
          <a:xfrm>
            <a:off x="10683240" y="6356350"/>
            <a:ext cx="7696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C2A17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C2A17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C2A17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C2A17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C2A17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C2A17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C2A17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C2A17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C2A17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Рисунок с подписью" type="picTx">
  <p:cSld name="PICTURE_WITH_CAPTION_TEXT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1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2" name="Shape 92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" name="Shape 94"/>
          <p:cNvSpPr txBox="1"/>
          <p:nvPr>
            <p:ph idx="10" type="dt"/>
          </p:nvPr>
        </p:nvSpPr>
        <p:spPr>
          <a:xfrm>
            <a:off x="746760" y="6356350"/>
            <a:ext cx="91948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C2A17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" name="Shape 95"/>
          <p:cNvSpPr txBox="1"/>
          <p:nvPr>
            <p:ph idx="11" type="ftr"/>
          </p:nvPr>
        </p:nvSpPr>
        <p:spPr>
          <a:xfrm>
            <a:off x="3177540" y="6356350"/>
            <a:ext cx="69951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C2A17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6" name="Shape 96"/>
          <p:cNvSpPr txBox="1"/>
          <p:nvPr>
            <p:ph idx="12" type="sldNum"/>
          </p:nvPr>
        </p:nvSpPr>
        <p:spPr>
          <a:xfrm>
            <a:off x="10683240" y="6356350"/>
            <a:ext cx="7696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C2A17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C2A17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C2A17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C2A17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C2A17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C2A17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C2A17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C2A17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C2A17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 и вертикальный текст" type="vertTx">
  <p:cSld name="VERTICAL_TEXT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/>
          <p:nvPr>
            <p:ph type="title"/>
          </p:nvPr>
        </p:nvSpPr>
        <p:spPr>
          <a:xfrm>
            <a:off x="2458720" y="160333"/>
            <a:ext cx="8895080" cy="81502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b="1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9" name="Shape 99"/>
          <p:cNvSpPr txBox="1"/>
          <p:nvPr>
            <p:ph idx="1" type="body"/>
          </p:nvPr>
        </p:nvSpPr>
        <p:spPr>
          <a:xfrm rot="5400000">
            <a:off x="2031850" y="550846"/>
            <a:ext cx="4927899" cy="105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" name="Shape 100"/>
          <p:cNvSpPr txBox="1"/>
          <p:nvPr>
            <p:ph idx="10" type="dt"/>
          </p:nvPr>
        </p:nvSpPr>
        <p:spPr>
          <a:xfrm>
            <a:off x="746760" y="6356350"/>
            <a:ext cx="91948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C2A17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" name="Shape 101"/>
          <p:cNvSpPr txBox="1"/>
          <p:nvPr>
            <p:ph idx="11" type="ftr"/>
          </p:nvPr>
        </p:nvSpPr>
        <p:spPr>
          <a:xfrm>
            <a:off x="3177540" y="6356350"/>
            <a:ext cx="69951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C2A17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" name="Shape 102"/>
          <p:cNvSpPr txBox="1"/>
          <p:nvPr>
            <p:ph idx="12" type="sldNum"/>
          </p:nvPr>
        </p:nvSpPr>
        <p:spPr>
          <a:xfrm>
            <a:off x="10683240" y="6356350"/>
            <a:ext cx="7696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C2A17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C2A17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C2A17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C2A17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C2A17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C2A17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C2A17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C2A17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C2A17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Вертикальный заголовок и текст" type="vertTitleAndTx">
  <p:cSld name="VERTICAL_TITLE_AND_VERTICAL_TEXT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b="1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5" name="Shape 105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" name="Shape 106"/>
          <p:cNvSpPr txBox="1"/>
          <p:nvPr>
            <p:ph idx="10" type="dt"/>
          </p:nvPr>
        </p:nvSpPr>
        <p:spPr>
          <a:xfrm>
            <a:off x="746760" y="6356350"/>
            <a:ext cx="91948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C2A17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" name="Shape 107"/>
          <p:cNvSpPr txBox="1"/>
          <p:nvPr>
            <p:ph idx="11" type="ftr"/>
          </p:nvPr>
        </p:nvSpPr>
        <p:spPr>
          <a:xfrm>
            <a:off x="3177540" y="6356350"/>
            <a:ext cx="69951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C2A17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" name="Shape 108"/>
          <p:cNvSpPr txBox="1"/>
          <p:nvPr>
            <p:ph idx="12" type="sldNum"/>
          </p:nvPr>
        </p:nvSpPr>
        <p:spPr>
          <a:xfrm>
            <a:off x="10683240" y="6356350"/>
            <a:ext cx="7696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C2A17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C2A17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C2A17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C2A17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C2A17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C2A17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C2A17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C2A17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C2A17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Заголовок и объект" showMasterSp="0">
  <p:cSld name="1_Заголовок и объект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/>
        </p:nvSpPr>
        <p:spPr>
          <a:xfrm>
            <a:off x="0" y="6468733"/>
            <a:ext cx="12192000" cy="389267"/>
          </a:xfrm>
          <a:prstGeom prst="rect">
            <a:avLst/>
          </a:prstGeom>
          <a:solidFill>
            <a:srgbClr val="3C3837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75"/>
              <a:buFont typeface="Calibri"/>
              <a:buNone/>
            </a:pPr>
            <a:r>
              <a:t/>
            </a:r>
            <a:endParaRPr b="0" i="0" sz="1175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1" name="Shape 1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63824" y="265421"/>
            <a:ext cx="2229787" cy="600073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Shape 112"/>
          <p:cNvSpPr txBox="1"/>
          <p:nvPr/>
        </p:nvSpPr>
        <p:spPr>
          <a:xfrm>
            <a:off x="1866931" y="6476631"/>
            <a:ext cx="3523967" cy="369526"/>
          </a:xfrm>
          <a:prstGeom prst="rect">
            <a:avLst/>
          </a:prstGeom>
          <a:noFill/>
          <a:ln>
            <a:noFill/>
          </a:ln>
        </p:spPr>
        <p:txBody>
          <a:bodyPr anchorCtr="0" anchor="ctr" bIns="29850" lIns="59700" spcFirstLastPara="1" rIns="59700" wrap="square" tIns="29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784" u="sng">
                <a:solidFill>
                  <a:srgbClr val="C2A171"/>
                </a:solidFill>
                <a:latin typeface="Calibri"/>
                <a:ea typeface="Calibri"/>
                <a:cs typeface="Calibri"/>
                <a:sym typeface="Calibri"/>
              </a:rPr>
              <a:t>президентскиегранты.рф</a:t>
            </a:r>
            <a:endParaRPr/>
          </a:p>
        </p:txBody>
      </p:sp>
      <p:pic>
        <p:nvPicPr>
          <p:cNvPr id="113" name="Shape 1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089871" y="279155"/>
            <a:ext cx="857553" cy="7343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Shape 1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31867" y="6595060"/>
            <a:ext cx="119791" cy="152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Shape 1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267558" y="6585197"/>
            <a:ext cx="119791" cy="152395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Shape 116"/>
          <p:cNvSpPr txBox="1"/>
          <p:nvPr>
            <p:ph type="title"/>
          </p:nvPr>
        </p:nvSpPr>
        <p:spPr>
          <a:xfrm>
            <a:off x="2884482" y="271893"/>
            <a:ext cx="8321512" cy="662780"/>
          </a:xfrm>
          <a:prstGeom prst="rect">
            <a:avLst/>
          </a:prstGeom>
          <a:noFill/>
          <a:ln>
            <a:noFill/>
          </a:ln>
        </p:spPr>
        <p:txBody>
          <a:bodyPr anchorCtr="0" anchor="ctr" bIns="69125" lIns="138250" spcFirstLastPara="1" rIns="138250" wrap="square" tIns="69125"/>
          <a:lstStyle>
            <a:lvl1pPr lv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13D3E"/>
              </a:buClr>
              <a:buSzPts val="2351"/>
              <a:buFont typeface="Calibri"/>
              <a:buNone/>
              <a:defRPr b="1" i="0" sz="2351" u="none" cap="none" strike="noStrike">
                <a:solidFill>
                  <a:srgbClr val="413D3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7" name="Shape 117"/>
          <p:cNvSpPr txBox="1"/>
          <p:nvPr>
            <p:ph idx="10" type="dt"/>
          </p:nvPr>
        </p:nvSpPr>
        <p:spPr>
          <a:xfrm>
            <a:off x="972237" y="6554969"/>
            <a:ext cx="931353" cy="242549"/>
          </a:xfrm>
          <a:prstGeom prst="rect">
            <a:avLst/>
          </a:prstGeom>
          <a:noFill/>
          <a:ln>
            <a:noFill/>
          </a:ln>
        </p:spPr>
        <p:txBody>
          <a:bodyPr anchorCtr="0" anchor="ctr" bIns="69125" lIns="138250" spcFirstLastPara="1" rIns="138250" wrap="square" tIns="691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784">
                <a:solidFill>
                  <a:srgbClr val="C2A17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" name="Shape 118"/>
          <p:cNvSpPr txBox="1"/>
          <p:nvPr>
            <p:ph idx="11" type="ftr"/>
          </p:nvPr>
        </p:nvSpPr>
        <p:spPr>
          <a:xfrm>
            <a:off x="3379135" y="6554969"/>
            <a:ext cx="6961642" cy="222647"/>
          </a:xfrm>
          <a:prstGeom prst="rect">
            <a:avLst/>
          </a:prstGeom>
          <a:noFill/>
          <a:ln>
            <a:noFill/>
          </a:ln>
        </p:spPr>
        <p:txBody>
          <a:bodyPr anchorCtr="0" anchor="ctr" bIns="69125" lIns="138250" spcFirstLastPara="1" rIns="138250" wrap="square" tIns="691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784">
                <a:solidFill>
                  <a:srgbClr val="C2A17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" name="Shape 119"/>
          <p:cNvSpPr txBox="1"/>
          <p:nvPr>
            <p:ph idx="12" type="sldNum"/>
          </p:nvPr>
        </p:nvSpPr>
        <p:spPr>
          <a:xfrm>
            <a:off x="10861950" y="6553244"/>
            <a:ext cx="455841" cy="244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69125" lIns="138250" spcFirstLastPara="1" rIns="138250" wrap="square" tIns="6912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784">
                <a:solidFill>
                  <a:srgbClr val="C2A17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784">
                <a:solidFill>
                  <a:srgbClr val="C2A17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784">
                <a:solidFill>
                  <a:srgbClr val="C2A17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784">
                <a:solidFill>
                  <a:srgbClr val="C2A17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784">
                <a:solidFill>
                  <a:srgbClr val="C2A17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784">
                <a:solidFill>
                  <a:srgbClr val="C2A17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784">
                <a:solidFill>
                  <a:srgbClr val="C2A17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784">
                <a:solidFill>
                  <a:srgbClr val="C2A17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784">
                <a:solidFill>
                  <a:srgbClr val="C2A17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20" name="Shape 120"/>
          <p:cNvSpPr txBox="1"/>
          <p:nvPr>
            <p:ph idx="1" type="body"/>
          </p:nvPr>
        </p:nvSpPr>
        <p:spPr>
          <a:xfrm>
            <a:off x="931943" y="1140236"/>
            <a:ext cx="10383560" cy="49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69125" lIns="138250" spcFirstLastPara="1" rIns="138250" wrap="square" tIns="69125"/>
          <a:lstStyle>
            <a:lvl1pPr indent="-228600" lvl="0" marL="457200" marR="0" rtl="0" algn="l">
              <a:lnSpc>
                <a:spcPct val="90000"/>
              </a:lnSpc>
              <a:spcBef>
                <a:spcPts val="653"/>
              </a:spcBef>
              <a:spcAft>
                <a:spcPts val="0"/>
              </a:spcAft>
              <a:buClr>
                <a:srgbClr val="413D3E"/>
              </a:buClr>
              <a:buSzPts val="2351"/>
              <a:buFont typeface="Calibri"/>
              <a:buNone/>
              <a:defRPr b="1" i="0" sz="2351" u="none" cap="none" strike="noStrike">
                <a:solidFill>
                  <a:srgbClr val="413D3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3D3E"/>
              </a:buClr>
              <a:buSzPts val="1567"/>
              <a:buFont typeface="Calibri"/>
              <a:buNone/>
              <a:defRPr b="0" i="0" sz="1567" u="none" cap="none" strike="noStrike">
                <a:solidFill>
                  <a:srgbClr val="413D3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3178" lvl="2" marL="1371600" marR="0" rtl="0" algn="l">
              <a:lnSpc>
                <a:spcPct val="90000"/>
              </a:lnSpc>
              <a:spcBef>
                <a:spcPts val="993"/>
              </a:spcBef>
              <a:spcAft>
                <a:spcPts val="0"/>
              </a:spcAft>
              <a:buClr>
                <a:schemeClr val="dk1"/>
              </a:buClr>
              <a:buSzPts val="1332"/>
              <a:buFont typeface="Noto Sans Symbols"/>
              <a:buChar char="▪"/>
              <a:defRPr b="0" i="0" sz="1567" u="none" cap="none" strike="noStrike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indent="-315658" lvl="3" marL="1828800" marR="0" rtl="0" algn="l">
              <a:lnSpc>
                <a:spcPct val="100000"/>
              </a:lnSpc>
              <a:spcBef>
                <a:spcPts val="893"/>
              </a:spcBef>
              <a:spcAft>
                <a:spcPts val="0"/>
              </a:spcAft>
              <a:buClr>
                <a:schemeClr val="dk1"/>
              </a:buClr>
              <a:buSzPts val="1371"/>
              <a:buFont typeface="Noto Sans Symbols"/>
              <a:buChar char="✓"/>
              <a:defRPr b="0" i="0" sz="1371" u="none" cap="none" strike="noStrike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indent="-315658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71"/>
              <a:buFont typeface="Arial"/>
              <a:buChar char="•"/>
              <a:defRPr b="0" i="0" sz="1371" u="none" cap="none" strike="noStrike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529">
          <p15:clr>
            <a:srgbClr val="FBAE40"/>
          </p15:clr>
        </p15:guide>
        <p15:guide id="2" orient="horz" pos="4042">
          <p15:clr>
            <a:srgbClr val="FBAE40"/>
          </p15:clr>
        </p15:guide>
        <p15:guide id="3" pos="189">
          <p15:clr>
            <a:srgbClr val="FBAE40"/>
          </p15:clr>
        </p15:guide>
        <p15:guide id="4" pos="7491">
          <p15:clr>
            <a:srgbClr val="FBAE40"/>
          </p15:clr>
        </p15:guide>
        <p15:guide id="5" orient="horz" pos="30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 и объект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/>
        </p:nvSpPr>
        <p:spPr>
          <a:xfrm>
            <a:off x="0" y="6356350"/>
            <a:ext cx="12192000" cy="501650"/>
          </a:xfrm>
          <a:prstGeom prst="rect">
            <a:avLst/>
          </a:prstGeom>
          <a:solidFill>
            <a:srgbClr val="3C383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Shape 23"/>
          <p:cNvSpPr txBox="1"/>
          <p:nvPr>
            <p:ph type="title"/>
          </p:nvPr>
        </p:nvSpPr>
        <p:spPr>
          <a:xfrm>
            <a:off x="2458720" y="195058"/>
            <a:ext cx="8895080" cy="81502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24E33"/>
              </a:buClr>
              <a:buSzPts val="2800"/>
              <a:buFont typeface="Calibri"/>
              <a:buNone/>
              <a:defRPr b="1" i="0" sz="2800" u="none" cap="none" strike="noStrike">
                <a:solidFill>
                  <a:srgbClr val="624E3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4" name="Shape 24"/>
          <p:cNvSpPr txBox="1"/>
          <p:nvPr>
            <p:ph idx="1" type="body"/>
          </p:nvPr>
        </p:nvSpPr>
        <p:spPr>
          <a:xfrm>
            <a:off x="746760" y="1287779"/>
            <a:ext cx="10591800" cy="49278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C3837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C3837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" name="Shape 25"/>
          <p:cNvSpPr txBox="1"/>
          <p:nvPr>
            <p:ph idx="10" type="dt"/>
          </p:nvPr>
        </p:nvSpPr>
        <p:spPr>
          <a:xfrm>
            <a:off x="2669423" y="6356350"/>
            <a:ext cx="91948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C2A17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11" type="ftr"/>
          </p:nvPr>
        </p:nvSpPr>
        <p:spPr>
          <a:xfrm>
            <a:off x="4070838" y="6356350"/>
            <a:ext cx="610186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C2A17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10683240" y="6356350"/>
            <a:ext cx="7696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C2A17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C2A17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C2A17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C2A17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C2A17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C2A17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C2A17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C2A17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C2A17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28" name="Shape 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20039" y="230188"/>
            <a:ext cx="1751829" cy="5929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Shape 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243944" y="261663"/>
            <a:ext cx="673736" cy="725562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Shape 30"/>
          <p:cNvSpPr txBox="1"/>
          <p:nvPr/>
        </p:nvSpPr>
        <p:spPr>
          <a:xfrm>
            <a:off x="758190" y="6356350"/>
            <a:ext cx="2768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200" u="none" cap="none" strike="noStrike">
                <a:solidFill>
                  <a:srgbClr val="C2A171"/>
                </a:solidFill>
                <a:latin typeface="Calibri"/>
                <a:ea typeface="Calibri"/>
                <a:cs typeface="Calibri"/>
                <a:sym typeface="Calibri"/>
              </a:rPr>
              <a:t>президентскиегранты.рф</a:t>
            </a:r>
            <a:endParaRPr/>
          </a:p>
        </p:txBody>
      </p:sp>
      <p:cxnSp>
        <p:nvCxnSpPr>
          <p:cNvPr id="31" name="Shape 31"/>
          <p:cNvCxnSpPr/>
          <p:nvPr/>
        </p:nvCxnSpPr>
        <p:spPr>
          <a:xfrm flipH="1">
            <a:off x="2595561" y="6488585"/>
            <a:ext cx="38894" cy="124146"/>
          </a:xfrm>
          <a:prstGeom prst="straightConnector1">
            <a:avLst/>
          </a:prstGeom>
          <a:noFill/>
          <a:ln cap="rnd" cmpd="sng" w="9525">
            <a:solidFill>
              <a:srgbClr val="C2A17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2" name="Shape 32"/>
          <p:cNvCxnSpPr/>
          <p:nvPr/>
        </p:nvCxnSpPr>
        <p:spPr>
          <a:xfrm flipH="1">
            <a:off x="11457785" y="6488585"/>
            <a:ext cx="38894" cy="124146"/>
          </a:xfrm>
          <a:prstGeom prst="straightConnector1">
            <a:avLst/>
          </a:prstGeom>
          <a:noFill/>
          <a:ln cap="rnd" cmpd="sng" w="9525">
            <a:solidFill>
              <a:srgbClr val="C2A17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Титульный слайд">
  <p:cSld name="1_Титульный слайд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/>
          <p:nvPr>
            <p:ph type="ctrTitle"/>
          </p:nvPr>
        </p:nvSpPr>
        <p:spPr>
          <a:xfrm>
            <a:off x="1524000" y="1671638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24E33"/>
              </a:buClr>
              <a:buSzPts val="6000"/>
              <a:buFont typeface="Calibri"/>
              <a:buNone/>
              <a:defRPr b="1" i="0" sz="6000" u="none" cap="none" strike="noStrike">
                <a:solidFill>
                  <a:srgbClr val="624E3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5" name="Shape 35"/>
          <p:cNvSpPr txBox="1"/>
          <p:nvPr>
            <p:ph idx="1" type="subTitle"/>
          </p:nvPr>
        </p:nvSpPr>
        <p:spPr>
          <a:xfrm>
            <a:off x="1524000" y="4151313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C3837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10" type="dt"/>
          </p:nvPr>
        </p:nvSpPr>
        <p:spPr>
          <a:xfrm>
            <a:off x="3448156" y="6356350"/>
            <a:ext cx="91948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37" name="Shape 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4602" y="472341"/>
            <a:ext cx="2635970" cy="89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Shape 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63786" y="1"/>
            <a:ext cx="4891605" cy="68697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Важная мысль">
  <p:cSld name="Важная мысль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Shape 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863786" y="1"/>
            <a:ext cx="4891605" cy="6869716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Shape 41"/>
          <p:cNvSpPr txBox="1"/>
          <p:nvPr>
            <p:ph idx="12" type="sldNum"/>
          </p:nvPr>
        </p:nvSpPr>
        <p:spPr>
          <a:xfrm>
            <a:off x="10683240" y="6356350"/>
            <a:ext cx="7696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grpSp>
        <p:nvGrpSpPr>
          <p:cNvPr id="42" name="Shape 42"/>
          <p:cNvGrpSpPr/>
          <p:nvPr/>
        </p:nvGrpSpPr>
        <p:grpSpPr>
          <a:xfrm>
            <a:off x="-29298" y="1729010"/>
            <a:ext cx="5637862" cy="4078065"/>
            <a:chOff x="8003005" y="2278285"/>
            <a:chExt cx="3350796" cy="2423750"/>
          </a:xfrm>
        </p:grpSpPr>
        <p:pic>
          <p:nvPicPr>
            <p:cNvPr id="43" name="Shape 4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003005" y="2623978"/>
              <a:ext cx="2542490" cy="19033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" name="Shape 4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8116237" y="2278285"/>
              <a:ext cx="3237564" cy="24237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5" name="Shape 45"/>
          <p:cNvSpPr txBox="1"/>
          <p:nvPr>
            <p:ph type="ctrTitle"/>
          </p:nvPr>
        </p:nvSpPr>
        <p:spPr>
          <a:xfrm>
            <a:off x="1524000" y="1671638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C3837"/>
              </a:buClr>
              <a:buSzPts val="6000"/>
              <a:buFont typeface="Calibri"/>
              <a:buNone/>
              <a:defRPr b="1" i="0" sz="6000" u="none" cap="none" strike="noStrike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6" name="Shape 46"/>
          <p:cNvSpPr txBox="1"/>
          <p:nvPr>
            <p:ph idx="1" type="subTitle"/>
          </p:nvPr>
        </p:nvSpPr>
        <p:spPr>
          <a:xfrm>
            <a:off x="1524000" y="4151313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C3837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0" type="dt"/>
          </p:nvPr>
        </p:nvSpPr>
        <p:spPr>
          <a:xfrm>
            <a:off x="3451255" y="6356350"/>
            <a:ext cx="91948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48" name="Shape 4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94602" y="472341"/>
            <a:ext cx="2635970" cy="892175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Shape 49"/>
          <p:cNvSpPr txBox="1"/>
          <p:nvPr/>
        </p:nvSpPr>
        <p:spPr>
          <a:xfrm>
            <a:off x="1541584" y="6356350"/>
            <a:ext cx="2768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президентскиегранты.рф</a:t>
            </a:r>
            <a:endParaRPr/>
          </a:p>
        </p:txBody>
      </p:sp>
      <p:cxnSp>
        <p:nvCxnSpPr>
          <p:cNvPr id="50" name="Shape 50"/>
          <p:cNvCxnSpPr/>
          <p:nvPr/>
        </p:nvCxnSpPr>
        <p:spPr>
          <a:xfrm flipH="1">
            <a:off x="3378955" y="6488585"/>
            <a:ext cx="38894" cy="124146"/>
          </a:xfrm>
          <a:prstGeom prst="straightConnector1">
            <a:avLst/>
          </a:prstGeom>
          <a:noFill/>
          <a:ln cap="rnd" cmpd="sng" w="9525">
            <a:solidFill>
              <a:srgbClr val="C2A17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1" name="Shape 51"/>
          <p:cNvCxnSpPr/>
          <p:nvPr/>
        </p:nvCxnSpPr>
        <p:spPr>
          <a:xfrm flipH="1">
            <a:off x="11457785" y="6488585"/>
            <a:ext cx="38894" cy="124146"/>
          </a:xfrm>
          <a:prstGeom prst="straightConnector1">
            <a:avLst/>
          </a:prstGeom>
          <a:noFill/>
          <a:ln cap="rnd" cmpd="sng" w="9525">
            <a:solidFill>
              <a:srgbClr val="C2A17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 раздела" type="secHead">
  <p:cSld name="SECTION_HEADER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b="1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4" name="Shape 5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Shape 55"/>
          <p:cNvSpPr txBox="1"/>
          <p:nvPr>
            <p:ph idx="10" type="dt"/>
          </p:nvPr>
        </p:nvSpPr>
        <p:spPr>
          <a:xfrm>
            <a:off x="746760" y="6356350"/>
            <a:ext cx="91948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C2A17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Shape 56"/>
          <p:cNvSpPr txBox="1"/>
          <p:nvPr>
            <p:ph idx="11" type="ftr"/>
          </p:nvPr>
        </p:nvSpPr>
        <p:spPr>
          <a:xfrm>
            <a:off x="3177540" y="6356350"/>
            <a:ext cx="69951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C2A17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12" type="sldNum"/>
          </p:nvPr>
        </p:nvSpPr>
        <p:spPr>
          <a:xfrm>
            <a:off x="10683240" y="6356350"/>
            <a:ext cx="7696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C2A17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C2A17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C2A17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C2A17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C2A17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C2A17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C2A17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C2A17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C2A17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Два объекта" type="twoObj">
  <p:cSld name="TWO_OBJECTS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type="title"/>
          </p:nvPr>
        </p:nvSpPr>
        <p:spPr>
          <a:xfrm>
            <a:off x="2458720" y="160333"/>
            <a:ext cx="8895080" cy="81502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b="1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Shape 61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Shape 62"/>
          <p:cNvSpPr txBox="1"/>
          <p:nvPr>
            <p:ph idx="10" type="dt"/>
          </p:nvPr>
        </p:nvSpPr>
        <p:spPr>
          <a:xfrm>
            <a:off x="746760" y="6356350"/>
            <a:ext cx="91948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C2A17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11" type="ftr"/>
          </p:nvPr>
        </p:nvSpPr>
        <p:spPr>
          <a:xfrm>
            <a:off x="3177540" y="6356350"/>
            <a:ext cx="69951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C2A17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2" type="sldNum"/>
          </p:nvPr>
        </p:nvSpPr>
        <p:spPr>
          <a:xfrm>
            <a:off x="10683240" y="6356350"/>
            <a:ext cx="7696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C2A17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C2A17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C2A17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C2A17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C2A17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C2A17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C2A17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C2A17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C2A17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Сравнение" type="twoTxTwoObj">
  <p:cSld name="TWO_OBJECTS_WITH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b="1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Shape 68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Shape 69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Shape 70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0" type="dt"/>
          </p:nvPr>
        </p:nvSpPr>
        <p:spPr>
          <a:xfrm>
            <a:off x="746760" y="6356350"/>
            <a:ext cx="91948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C2A17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Shape 72"/>
          <p:cNvSpPr txBox="1"/>
          <p:nvPr>
            <p:ph idx="11" type="ftr"/>
          </p:nvPr>
        </p:nvSpPr>
        <p:spPr>
          <a:xfrm>
            <a:off x="3177540" y="6356350"/>
            <a:ext cx="69951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C2A17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Shape 73"/>
          <p:cNvSpPr txBox="1"/>
          <p:nvPr>
            <p:ph idx="12" type="sldNum"/>
          </p:nvPr>
        </p:nvSpPr>
        <p:spPr>
          <a:xfrm>
            <a:off x="10683240" y="6356350"/>
            <a:ext cx="7696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C2A17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C2A17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C2A17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C2A17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C2A17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C2A17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C2A17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C2A17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C2A17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Только заголовок" type="titleOnly">
  <p:cSld name="TITLE_ONLY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type="title"/>
          </p:nvPr>
        </p:nvSpPr>
        <p:spPr>
          <a:xfrm>
            <a:off x="2458720" y="160333"/>
            <a:ext cx="8895080" cy="81502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b="1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6" name="Shape 76"/>
          <p:cNvSpPr txBox="1"/>
          <p:nvPr>
            <p:ph idx="10" type="dt"/>
          </p:nvPr>
        </p:nvSpPr>
        <p:spPr>
          <a:xfrm>
            <a:off x="746760" y="6356350"/>
            <a:ext cx="91948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C2A17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1" type="ftr"/>
          </p:nvPr>
        </p:nvSpPr>
        <p:spPr>
          <a:xfrm>
            <a:off x="3177540" y="6356350"/>
            <a:ext cx="69951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C2A17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12" type="sldNum"/>
          </p:nvPr>
        </p:nvSpPr>
        <p:spPr>
          <a:xfrm>
            <a:off x="10683240" y="6356350"/>
            <a:ext cx="7696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C2A17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C2A17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C2A17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C2A17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C2A17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C2A17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C2A17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C2A17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C2A17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Пустой слайд" type="blank">
  <p:cSld name="BLANK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>
            <p:ph idx="10" type="dt"/>
          </p:nvPr>
        </p:nvSpPr>
        <p:spPr>
          <a:xfrm>
            <a:off x="746760" y="6356350"/>
            <a:ext cx="91948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C2A17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" name="Shape 81"/>
          <p:cNvSpPr txBox="1"/>
          <p:nvPr>
            <p:ph idx="11" type="ftr"/>
          </p:nvPr>
        </p:nvSpPr>
        <p:spPr>
          <a:xfrm>
            <a:off x="3177540" y="6356350"/>
            <a:ext cx="69951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C2A17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" name="Shape 82"/>
          <p:cNvSpPr txBox="1"/>
          <p:nvPr>
            <p:ph idx="12" type="sldNum"/>
          </p:nvPr>
        </p:nvSpPr>
        <p:spPr>
          <a:xfrm>
            <a:off x="10683240" y="6356350"/>
            <a:ext cx="7696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C2A17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C2A17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C2A17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C2A17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C2A17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C2A17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C2A17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C2A17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C2A17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idx="10" type="dt"/>
          </p:nvPr>
        </p:nvSpPr>
        <p:spPr>
          <a:xfrm>
            <a:off x="746760" y="6356350"/>
            <a:ext cx="91948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C2A17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" name="Shape 11"/>
          <p:cNvSpPr txBox="1"/>
          <p:nvPr>
            <p:ph idx="11" type="ftr"/>
          </p:nvPr>
        </p:nvSpPr>
        <p:spPr>
          <a:xfrm>
            <a:off x="3177540" y="6356350"/>
            <a:ext cx="69951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C2A17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10683240" y="6356350"/>
            <a:ext cx="7696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C2A17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C2A17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C2A17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C2A17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C2A17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C2A17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C2A17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C2A17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C2A17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3" name="Shape 13"/>
          <p:cNvSpPr txBox="1"/>
          <p:nvPr>
            <p:ph type="title"/>
          </p:nvPr>
        </p:nvSpPr>
        <p:spPr>
          <a:xfrm>
            <a:off x="2458720" y="160333"/>
            <a:ext cx="8895080" cy="81502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b="1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4" name="Shape 14"/>
          <p:cNvSpPr txBox="1"/>
          <p:nvPr>
            <p:ph idx="1" type="body"/>
          </p:nvPr>
        </p:nvSpPr>
        <p:spPr>
          <a:xfrm>
            <a:off x="746760" y="1276205"/>
            <a:ext cx="10607040" cy="49278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3.png"/><Relationship Id="rId4" Type="http://schemas.openxmlformats.org/officeDocument/2006/relationships/image" Target="../media/image44.png"/></Relationships>
</file>

<file path=ppt/slides/_rels/slide14.xml.rels><?xml version="1.0" encoding="UTF-8" standalone="yes"?><Relationships xmlns="http://schemas.openxmlformats.org/package/2006/relationships"><Relationship Id="rId10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png"/><Relationship Id="rId4" Type="http://schemas.openxmlformats.org/officeDocument/2006/relationships/image" Target="../media/image48.png"/><Relationship Id="rId9" Type="http://schemas.openxmlformats.org/officeDocument/2006/relationships/image" Target="../media/image54.png"/><Relationship Id="rId5" Type="http://schemas.openxmlformats.org/officeDocument/2006/relationships/image" Target="../media/image51.png"/><Relationship Id="rId6" Type="http://schemas.openxmlformats.org/officeDocument/2006/relationships/image" Target="../media/image52.png"/><Relationship Id="rId7" Type="http://schemas.openxmlformats.org/officeDocument/2006/relationships/image" Target="../media/image50.png"/><Relationship Id="rId8" Type="http://schemas.openxmlformats.org/officeDocument/2006/relationships/image" Target="../media/image4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png"/><Relationship Id="rId4" Type="http://schemas.openxmlformats.org/officeDocument/2006/relationships/image" Target="../media/image53.png"/><Relationship Id="rId5" Type="http://schemas.openxmlformats.org/officeDocument/2006/relationships/image" Target="../media/image4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5.png"/><Relationship Id="rId4" Type="http://schemas.openxmlformats.org/officeDocument/2006/relationships/image" Target="../media/image59.png"/><Relationship Id="rId5" Type="http://schemas.openxmlformats.org/officeDocument/2006/relationships/image" Target="../media/image56.png"/><Relationship Id="rId6" Type="http://schemas.openxmlformats.org/officeDocument/2006/relationships/image" Target="../media/image58.png"/><Relationship Id="rId7" Type="http://schemas.openxmlformats.org/officeDocument/2006/relationships/image" Target="../media/image5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5.png"/><Relationship Id="rId4" Type="http://schemas.openxmlformats.org/officeDocument/2006/relationships/image" Target="../media/image60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55.png"/><Relationship Id="rId4" Type="http://schemas.openxmlformats.org/officeDocument/2006/relationships/image" Target="../media/image64.png"/><Relationship Id="rId5" Type="http://schemas.openxmlformats.org/officeDocument/2006/relationships/image" Target="../media/image77.png"/></Relationships>
</file>

<file path=ppt/slides/_rels/slide2.xml.rels><?xml version="1.0" encoding="UTF-8" standalone="yes"?><Relationships xmlns="http://schemas.openxmlformats.org/package/2006/relationships"><Relationship Id="rId10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1.png"/><Relationship Id="rId4" Type="http://schemas.openxmlformats.org/officeDocument/2006/relationships/image" Target="../media/image11.png"/><Relationship Id="rId9" Type="http://schemas.openxmlformats.org/officeDocument/2006/relationships/image" Target="../media/image9.png"/><Relationship Id="rId5" Type="http://schemas.openxmlformats.org/officeDocument/2006/relationships/image" Target="../media/image13.png"/><Relationship Id="rId6" Type="http://schemas.openxmlformats.org/officeDocument/2006/relationships/image" Target="../media/image12.png"/><Relationship Id="rId7" Type="http://schemas.openxmlformats.org/officeDocument/2006/relationships/image" Target="../media/image20.png"/><Relationship Id="rId8" Type="http://schemas.openxmlformats.org/officeDocument/2006/relationships/image" Target="../media/image10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61.png"/><Relationship Id="rId4" Type="http://schemas.openxmlformats.org/officeDocument/2006/relationships/image" Target="../media/image55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55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55.png"/><Relationship Id="rId4" Type="http://schemas.openxmlformats.org/officeDocument/2006/relationships/image" Target="../media/image70.png"/><Relationship Id="rId5" Type="http://schemas.openxmlformats.org/officeDocument/2006/relationships/image" Target="../media/image66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55.png"/><Relationship Id="rId4" Type="http://schemas.openxmlformats.org/officeDocument/2006/relationships/image" Target="../media/image58.png"/><Relationship Id="rId5" Type="http://schemas.openxmlformats.org/officeDocument/2006/relationships/image" Target="../media/image68.png"/><Relationship Id="rId6" Type="http://schemas.openxmlformats.org/officeDocument/2006/relationships/image" Target="../media/image65.png"/><Relationship Id="rId7" Type="http://schemas.openxmlformats.org/officeDocument/2006/relationships/image" Target="../media/image63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55.png"/><Relationship Id="rId4" Type="http://schemas.openxmlformats.org/officeDocument/2006/relationships/image" Target="../media/image62.png"/><Relationship Id="rId5" Type="http://schemas.openxmlformats.org/officeDocument/2006/relationships/image" Target="../media/image57.png"/><Relationship Id="rId6" Type="http://schemas.openxmlformats.org/officeDocument/2006/relationships/image" Target="../media/image69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55.png"/><Relationship Id="rId4" Type="http://schemas.openxmlformats.org/officeDocument/2006/relationships/image" Target="../media/image73.png"/><Relationship Id="rId5" Type="http://schemas.openxmlformats.org/officeDocument/2006/relationships/image" Target="../media/image20.png"/><Relationship Id="rId6" Type="http://schemas.openxmlformats.org/officeDocument/2006/relationships/image" Target="../media/image67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55.png"/><Relationship Id="rId4" Type="http://schemas.openxmlformats.org/officeDocument/2006/relationships/image" Target="../media/image72.png"/><Relationship Id="rId5" Type="http://schemas.openxmlformats.org/officeDocument/2006/relationships/image" Target="../media/image71.png"/><Relationship Id="rId6" Type="http://schemas.openxmlformats.org/officeDocument/2006/relationships/image" Target="../media/image75.png"/></Relationships>
</file>

<file path=ppt/slides/_rels/slide27.xml.rels><?xml version="1.0" encoding="UTF-8" standalone="yes"?><Relationships xmlns="http://schemas.openxmlformats.org/package/2006/relationships"><Relationship Id="rId10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74.png"/><Relationship Id="rId4" Type="http://schemas.openxmlformats.org/officeDocument/2006/relationships/image" Target="../media/image76.png"/><Relationship Id="rId9" Type="http://schemas.openxmlformats.org/officeDocument/2006/relationships/hyperlink" Target="about:blank" TargetMode="External"/><Relationship Id="rId5" Type="http://schemas.openxmlformats.org/officeDocument/2006/relationships/hyperlink" Target="about:blank" TargetMode="External"/><Relationship Id="rId6" Type="http://schemas.openxmlformats.org/officeDocument/2006/relationships/hyperlink" Target="about:blank" TargetMode="External"/><Relationship Id="rId7" Type="http://schemas.openxmlformats.org/officeDocument/2006/relationships/hyperlink" Target="about:blank" TargetMode="External"/><Relationship Id="rId8" Type="http://schemas.openxmlformats.org/officeDocument/2006/relationships/hyperlink" Target="https://www.youtube.com/watch?v=abSs0S6d9xo&amp;list=PL01GEBvFh6jbLas44Q0ZIAO2CXJQiqBZ-" TargetMode="Externa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67.png"/><Relationship Id="rId4" Type="http://schemas.openxmlformats.org/officeDocument/2006/relationships/image" Target="../media/image79.png"/><Relationship Id="rId5" Type="http://schemas.openxmlformats.org/officeDocument/2006/relationships/image" Target="../media/image78.png"/><Relationship Id="rId6" Type="http://schemas.openxmlformats.org/officeDocument/2006/relationships/image" Target="../media/image83.png"/><Relationship Id="rId7" Type="http://schemas.openxmlformats.org/officeDocument/2006/relationships/image" Target="../media/image82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78.png"/><Relationship Id="rId4" Type="http://schemas.openxmlformats.org/officeDocument/2006/relationships/image" Target="../media/image71.png"/><Relationship Id="rId5" Type="http://schemas.openxmlformats.org/officeDocument/2006/relationships/image" Target="../media/image7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40.png"/><Relationship Id="rId4" Type="http://schemas.openxmlformats.org/officeDocument/2006/relationships/image" Target="../media/image39.png"/><Relationship Id="rId5" Type="http://schemas.openxmlformats.org/officeDocument/2006/relationships/image" Target="../media/image82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4.png"/><Relationship Id="rId4" Type="http://schemas.openxmlformats.org/officeDocument/2006/relationships/image" Target="../media/image8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1" Type="http://schemas.openxmlformats.org/officeDocument/2006/relationships/image" Target="../media/image17.png"/><Relationship Id="rId10" Type="http://schemas.openxmlformats.org/officeDocument/2006/relationships/image" Target="../media/image23.png"/><Relationship Id="rId13" Type="http://schemas.openxmlformats.org/officeDocument/2006/relationships/image" Target="../media/image28.png"/><Relationship Id="rId1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7.png"/><Relationship Id="rId4" Type="http://schemas.openxmlformats.org/officeDocument/2006/relationships/image" Target="../media/image18.png"/><Relationship Id="rId9" Type="http://schemas.openxmlformats.org/officeDocument/2006/relationships/image" Target="../media/image24.png"/><Relationship Id="rId15" Type="http://schemas.openxmlformats.org/officeDocument/2006/relationships/image" Target="../media/image26.png"/><Relationship Id="rId14" Type="http://schemas.openxmlformats.org/officeDocument/2006/relationships/image" Target="../media/image31.png"/><Relationship Id="rId5" Type="http://schemas.openxmlformats.org/officeDocument/2006/relationships/image" Target="../media/image16.png"/><Relationship Id="rId6" Type="http://schemas.openxmlformats.org/officeDocument/2006/relationships/image" Target="../media/image15.png"/><Relationship Id="rId7" Type="http://schemas.openxmlformats.org/officeDocument/2006/relationships/image" Target="../media/image19.png"/><Relationship Id="rId8" Type="http://schemas.openxmlformats.org/officeDocument/2006/relationships/image" Target="../media/image2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Relationship Id="rId4" Type="http://schemas.openxmlformats.org/officeDocument/2006/relationships/image" Target="../media/image30.png"/><Relationship Id="rId5" Type="http://schemas.openxmlformats.org/officeDocument/2006/relationships/image" Target="../media/image33.png"/><Relationship Id="rId6" Type="http://schemas.openxmlformats.org/officeDocument/2006/relationships/image" Target="../media/image29.png"/><Relationship Id="rId7" Type="http://schemas.openxmlformats.org/officeDocument/2006/relationships/image" Target="../media/image3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Relationship Id="rId4" Type="http://schemas.openxmlformats.org/officeDocument/2006/relationships/image" Target="../media/image32.png"/><Relationship Id="rId9" Type="http://schemas.openxmlformats.org/officeDocument/2006/relationships/image" Target="../media/image40.png"/><Relationship Id="rId5" Type="http://schemas.openxmlformats.org/officeDocument/2006/relationships/image" Target="../media/image38.png"/><Relationship Id="rId6" Type="http://schemas.openxmlformats.org/officeDocument/2006/relationships/image" Target="../media/image42.png"/><Relationship Id="rId7" Type="http://schemas.openxmlformats.org/officeDocument/2006/relationships/image" Target="../media/image39.png"/><Relationship Id="rId8" Type="http://schemas.openxmlformats.org/officeDocument/2006/relationships/image" Target="../media/image3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Relationship Id="rId4" Type="http://schemas.openxmlformats.org/officeDocument/2006/relationships/image" Target="../media/image41.png"/><Relationship Id="rId5" Type="http://schemas.openxmlformats.org/officeDocument/2006/relationships/image" Target="../media/image37.png"/><Relationship Id="rId6" Type="http://schemas.openxmlformats.org/officeDocument/2006/relationships/image" Target="../media/image30.png"/><Relationship Id="rId7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/>
          <p:nvPr>
            <p:ph type="ctrTitle"/>
          </p:nvPr>
        </p:nvSpPr>
        <p:spPr>
          <a:xfrm>
            <a:off x="1524000" y="1849438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24E33"/>
              </a:buClr>
              <a:buSzPts val="6000"/>
              <a:buFont typeface="Calibri"/>
              <a:buNone/>
            </a:pPr>
            <a:r>
              <a:rPr b="1" i="0" lang="ru-RU" sz="6000" u="none" cap="none" strike="noStrike">
                <a:solidFill>
                  <a:srgbClr val="624E33"/>
                </a:solidFill>
                <a:latin typeface="Calibri"/>
                <a:ea typeface="Calibri"/>
                <a:cs typeface="Calibri"/>
                <a:sym typeface="Calibri"/>
              </a:rPr>
              <a:t>Гранты Президента </a:t>
            </a:r>
            <a:r>
              <a:rPr b="1" i="0" lang="ru-RU" sz="5400" u="none" cap="none" strike="noStrike">
                <a:solidFill>
                  <a:srgbClr val="624E33"/>
                </a:solidFill>
                <a:latin typeface="Calibri"/>
                <a:ea typeface="Calibri"/>
                <a:cs typeface="Calibri"/>
                <a:sym typeface="Calibri"/>
              </a:rPr>
              <a:t>Российской Федерации </a:t>
            </a:r>
            <a:endParaRPr b="1" i="0" sz="6000" u="none" cap="none" strike="noStrike">
              <a:solidFill>
                <a:srgbClr val="624E3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Shape 127"/>
          <p:cNvSpPr txBox="1"/>
          <p:nvPr>
            <p:ph idx="1" type="subTitle"/>
          </p:nvPr>
        </p:nvSpPr>
        <p:spPr>
          <a:xfrm>
            <a:off x="1524000" y="4329113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C3837"/>
              </a:buClr>
              <a:buSzPts val="2800"/>
              <a:buFont typeface="Arial"/>
              <a:buNone/>
            </a:pPr>
            <a:r>
              <a:rPr b="0" i="0" lang="ru-RU" sz="2800" u="none" cap="none" strike="noStrike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rPr>
              <a:t>на развитие гражданского общества в 2018 году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5" name="Shape 415"/>
          <p:cNvGrpSpPr/>
          <p:nvPr/>
        </p:nvGrpSpPr>
        <p:grpSpPr>
          <a:xfrm>
            <a:off x="3492742" y="1615613"/>
            <a:ext cx="5396596" cy="4467687"/>
            <a:chOff x="3590660" y="1105103"/>
            <a:chExt cx="6787163" cy="5210679"/>
          </a:xfrm>
        </p:grpSpPr>
        <p:cxnSp>
          <p:nvCxnSpPr>
            <p:cNvPr id="416" name="Shape 416"/>
            <p:cNvCxnSpPr/>
            <p:nvPr/>
          </p:nvCxnSpPr>
          <p:spPr>
            <a:xfrm>
              <a:off x="3590660" y="1105103"/>
              <a:ext cx="0" cy="5210679"/>
            </a:xfrm>
            <a:prstGeom prst="straightConnector1">
              <a:avLst/>
            </a:prstGeom>
            <a:noFill/>
            <a:ln cap="rnd" cmpd="sng" w="38100">
              <a:solidFill>
                <a:srgbClr val="BFBFBF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417" name="Shape 417"/>
            <p:cNvCxnSpPr/>
            <p:nvPr/>
          </p:nvCxnSpPr>
          <p:spPr>
            <a:xfrm>
              <a:off x="10377823" y="1105103"/>
              <a:ext cx="0" cy="5210679"/>
            </a:xfrm>
            <a:prstGeom prst="straightConnector1">
              <a:avLst/>
            </a:prstGeom>
            <a:noFill/>
            <a:ln cap="rnd" cmpd="sng" w="38100">
              <a:solidFill>
                <a:srgbClr val="BFBFBF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sp>
        <p:nvSpPr>
          <p:cNvPr id="418" name="Shape 418"/>
          <p:cNvSpPr/>
          <p:nvPr/>
        </p:nvSpPr>
        <p:spPr>
          <a:xfrm>
            <a:off x="803260" y="5055574"/>
            <a:ext cx="1998927" cy="523302"/>
          </a:xfrm>
          <a:prstGeom prst="roundRect">
            <a:avLst>
              <a:gd fmla="val 50000" name="adj"/>
            </a:avLst>
          </a:prstGeom>
          <a:solidFill>
            <a:schemeClr val="accent5"/>
          </a:solidFill>
          <a:ln cap="flat" cmpd="sng" w="31750">
            <a:solidFill>
              <a:srgbClr val="FFC20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t/>
            </a:r>
            <a:endParaRPr b="0" i="0" sz="2000" u="none" cap="none" strike="noStrike">
              <a:solidFill>
                <a:srgbClr val="3C383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9" name="Shape 419"/>
          <p:cNvSpPr/>
          <p:nvPr/>
        </p:nvSpPr>
        <p:spPr>
          <a:xfrm>
            <a:off x="910040" y="4221915"/>
            <a:ext cx="1802934" cy="6110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837"/>
              </a:buClr>
              <a:buSzPts val="1800"/>
              <a:buFont typeface="Calibri"/>
              <a:buNone/>
            </a:pPr>
            <a:r>
              <a:rPr b="0" i="0" lang="ru-RU" sz="1800" u="none" cap="none" strike="noStrike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rPr>
              <a:t>Социальная </a:t>
            </a:r>
            <a:br>
              <a:rPr b="0" i="0" lang="ru-RU" sz="1800" u="none" cap="none" strike="noStrike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ru-RU" sz="1800" u="none" cap="none" strike="noStrike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rPr>
              <a:t>среда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t/>
            </a:r>
            <a:endParaRPr b="0" i="0" sz="2000" u="none" cap="none" strike="noStrike">
              <a:solidFill>
                <a:srgbClr val="3C383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0" name="Shape 420"/>
          <p:cNvSpPr/>
          <p:nvPr/>
        </p:nvSpPr>
        <p:spPr>
          <a:xfrm>
            <a:off x="937201" y="1664933"/>
            <a:ext cx="1802934" cy="43499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837"/>
              </a:buClr>
              <a:buSzPts val="2400"/>
              <a:buFont typeface="Calibri"/>
              <a:buNone/>
            </a:pPr>
            <a:r>
              <a:rPr b="1" i="0" lang="ru-RU" sz="2400" u="none" cap="none" strike="noStrike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rPr>
              <a:t>Настоящее</a:t>
            </a:r>
            <a:endParaRPr/>
          </a:p>
        </p:txBody>
      </p:sp>
      <p:sp>
        <p:nvSpPr>
          <p:cNvPr id="421" name="Shape 421"/>
          <p:cNvSpPr/>
          <p:nvPr/>
        </p:nvSpPr>
        <p:spPr>
          <a:xfrm>
            <a:off x="890132" y="4929151"/>
            <a:ext cx="1776460" cy="73519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350" lIns="72700" spcFirstLastPara="1" rIns="72700" wrap="square" tIns="363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837"/>
              </a:buClr>
              <a:buSzPts val="1800"/>
              <a:buFont typeface="Calibri"/>
              <a:buNone/>
            </a:pPr>
            <a:r>
              <a:rPr b="0" i="0" lang="ru-RU" sz="1800" u="none" cap="none" strike="noStrike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rPr>
              <a:t>Целевая группа</a:t>
            </a:r>
            <a:endParaRPr/>
          </a:p>
        </p:txBody>
      </p:sp>
      <p:sp>
        <p:nvSpPr>
          <p:cNvPr id="422" name="Shape 422"/>
          <p:cNvSpPr txBox="1"/>
          <p:nvPr>
            <p:ph type="title"/>
          </p:nvPr>
        </p:nvSpPr>
        <p:spPr>
          <a:xfrm>
            <a:off x="2458720" y="195058"/>
            <a:ext cx="8895080" cy="81502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24E33"/>
              </a:buClr>
              <a:buSzPts val="2800"/>
              <a:buFont typeface="Calibri"/>
              <a:buNone/>
            </a:pPr>
            <a:r>
              <a:rPr b="1" i="0" lang="ru-RU" sz="2800" u="none" cap="none" strike="noStrike">
                <a:solidFill>
                  <a:srgbClr val="624E33"/>
                </a:solidFill>
                <a:latin typeface="Calibri"/>
                <a:ea typeface="Calibri"/>
                <a:cs typeface="Calibri"/>
                <a:sym typeface="Calibri"/>
              </a:rPr>
              <a:t>Социальное проектирование </a:t>
            </a:r>
            <a:endParaRPr/>
          </a:p>
        </p:txBody>
      </p:sp>
      <p:cxnSp>
        <p:nvCxnSpPr>
          <p:cNvPr id="423" name="Shape 423"/>
          <p:cNvCxnSpPr/>
          <p:nvPr/>
        </p:nvCxnSpPr>
        <p:spPr>
          <a:xfrm>
            <a:off x="6179196" y="2841947"/>
            <a:ext cx="0" cy="215066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miter lim="800000"/>
            <a:headEnd len="sm" w="sm" type="none"/>
            <a:tailEnd len="lg" w="lg" type="triangle"/>
          </a:ln>
        </p:spPr>
      </p:cxnSp>
      <p:sp>
        <p:nvSpPr>
          <p:cNvPr id="424" name="Shape 424"/>
          <p:cNvSpPr/>
          <p:nvPr/>
        </p:nvSpPr>
        <p:spPr>
          <a:xfrm>
            <a:off x="4205288" y="3072620"/>
            <a:ext cx="3962263" cy="435357"/>
          </a:xfrm>
          <a:prstGeom prst="roundRect">
            <a:avLst>
              <a:gd fmla="val 50000" name="adj"/>
            </a:avLst>
          </a:prstGeom>
          <a:solidFill>
            <a:schemeClr val="accent5"/>
          </a:solidFill>
          <a:ln cap="flat" cmpd="sng" w="31750">
            <a:solidFill>
              <a:srgbClr val="FFC20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t/>
            </a:r>
            <a:endParaRPr b="0" i="0" sz="2000" u="none" cap="none" strike="noStrike">
              <a:solidFill>
                <a:srgbClr val="3C383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5" name="Shape 425"/>
          <p:cNvSpPr/>
          <p:nvPr/>
        </p:nvSpPr>
        <p:spPr>
          <a:xfrm>
            <a:off x="5412258" y="2440490"/>
            <a:ext cx="152477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837"/>
              </a:buClr>
              <a:buSzPts val="1800"/>
              <a:buFont typeface="Calibri"/>
              <a:buNone/>
            </a:pPr>
            <a:r>
              <a:rPr b="0" i="0" lang="ru-RU" sz="1800" u="none" cap="none" strike="noStrike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rPr>
              <a:t>Идея проекта</a:t>
            </a:r>
            <a:endParaRPr/>
          </a:p>
        </p:txBody>
      </p:sp>
      <p:sp>
        <p:nvSpPr>
          <p:cNvPr id="426" name="Shape 426"/>
          <p:cNvSpPr/>
          <p:nvPr/>
        </p:nvSpPr>
        <p:spPr>
          <a:xfrm>
            <a:off x="4205288" y="2406974"/>
            <a:ext cx="3962263" cy="435357"/>
          </a:xfrm>
          <a:prstGeom prst="roundRect">
            <a:avLst>
              <a:gd fmla="val 50000" name="adj"/>
            </a:avLst>
          </a:prstGeom>
          <a:noFill/>
          <a:ln cap="flat" cmpd="sng" w="31750">
            <a:solidFill>
              <a:srgbClr val="FFC20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t/>
            </a:r>
            <a:endParaRPr b="0" i="0" sz="2000" u="none" cap="none" strike="noStrike">
              <a:solidFill>
                <a:srgbClr val="3C383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7" name="Shape 427"/>
          <p:cNvSpPr/>
          <p:nvPr/>
        </p:nvSpPr>
        <p:spPr>
          <a:xfrm>
            <a:off x="3367787" y="3103278"/>
            <a:ext cx="563004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837"/>
              </a:buClr>
              <a:buSzPts val="1800"/>
              <a:buFont typeface="Calibri"/>
              <a:buNone/>
            </a:pPr>
            <a:r>
              <a:rPr b="0" i="0" lang="ru-RU" sz="1800" u="none" cap="none" strike="noStrike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rPr>
              <a:t>Цель проекта – решение проблемы</a:t>
            </a:r>
            <a:endParaRPr/>
          </a:p>
        </p:txBody>
      </p:sp>
      <p:sp>
        <p:nvSpPr>
          <p:cNvPr id="428" name="Shape 428"/>
          <p:cNvSpPr/>
          <p:nvPr/>
        </p:nvSpPr>
        <p:spPr>
          <a:xfrm>
            <a:off x="4205288" y="1726750"/>
            <a:ext cx="3962263" cy="435357"/>
          </a:xfrm>
          <a:prstGeom prst="roundRect">
            <a:avLst>
              <a:gd fmla="val 50000" name="adj"/>
            </a:avLst>
          </a:prstGeom>
          <a:solidFill>
            <a:schemeClr val="accent5"/>
          </a:solidFill>
          <a:ln cap="flat" cmpd="sng" w="31750">
            <a:solidFill>
              <a:srgbClr val="FFC20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t/>
            </a:r>
            <a:endParaRPr b="0" i="0" sz="2000" u="none" cap="none" strike="noStrike">
              <a:solidFill>
                <a:srgbClr val="3C383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9" name="Shape 429"/>
          <p:cNvSpPr/>
          <p:nvPr/>
        </p:nvSpPr>
        <p:spPr>
          <a:xfrm>
            <a:off x="4016029" y="1768309"/>
            <a:ext cx="434263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837"/>
              </a:buClr>
              <a:buSzPts val="1800"/>
              <a:buFont typeface="Calibri"/>
              <a:buNone/>
            </a:pPr>
            <a:r>
              <a:rPr b="0" i="0" lang="ru-RU" sz="1800" u="none" cap="none" strike="noStrike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rPr>
              <a:t>Инициатор</a:t>
            </a:r>
            <a:endParaRPr/>
          </a:p>
        </p:txBody>
      </p:sp>
      <p:cxnSp>
        <p:nvCxnSpPr>
          <p:cNvPr id="430" name="Shape 430"/>
          <p:cNvCxnSpPr/>
          <p:nvPr/>
        </p:nvCxnSpPr>
        <p:spPr>
          <a:xfrm>
            <a:off x="6179196" y="2181548"/>
            <a:ext cx="0" cy="215066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miter lim="800000"/>
            <a:headEnd len="sm" w="sm" type="none"/>
            <a:tailEnd len="lg" w="lg" type="triangle"/>
          </a:ln>
        </p:spPr>
      </p:cxnSp>
      <p:sp>
        <p:nvSpPr>
          <p:cNvPr id="431" name="Shape 431"/>
          <p:cNvSpPr/>
          <p:nvPr/>
        </p:nvSpPr>
        <p:spPr>
          <a:xfrm>
            <a:off x="814388" y="2406975"/>
            <a:ext cx="1996529" cy="435357"/>
          </a:xfrm>
          <a:prstGeom prst="roundRect">
            <a:avLst>
              <a:gd fmla="val 50000" name="adj"/>
            </a:avLst>
          </a:prstGeom>
          <a:noFill/>
          <a:ln cap="flat" cmpd="sng" w="31750">
            <a:solidFill>
              <a:srgbClr val="FFC20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t/>
            </a:r>
            <a:endParaRPr b="0" i="0" sz="2000" u="none" cap="none" strike="noStrike">
              <a:solidFill>
                <a:srgbClr val="3C383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2" name="Shape 432"/>
          <p:cNvSpPr/>
          <p:nvPr/>
        </p:nvSpPr>
        <p:spPr>
          <a:xfrm>
            <a:off x="1229141" y="2438341"/>
            <a:ext cx="119455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837"/>
              </a:buClr>
              <a:buSzPts val="1800"/>
              <a:buFont typeface="Calibri"/>
              <a:buNone/>
            </a:pPr>
            <a:r>
              <a:rPr b="0" i="0" lang="ru-RU" sz="1800" u="none" cap="none" strike="noStrike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rPr>
              <a:t>Проблема</a:t>
            </a:r>
            <a:endParaRPr/>
          </a:p>
        </p:txBody>
      </p:sp>
      <p:sp>
        <p:nvSpPr>
          <p:cNvPr id="433" name="Shape 433"/>
          <p:cNvSpPr/>
          <p:nvPr/>
        </p:nvSpPr>
        <p:spPr>
          <a:xfrm>
            <a:off x="803260" y="4088587"/>
            <a:ext cx="1998928" cy="1482561"/>
          </a:xfrm>
          <a:prstGeom prst="roundRect">
            <a:avLst>
              <a:gd fmla="val 17184" name="adj"/>
            </a:avLst>
          </a:prstGeom>
          <a:noFill/>
          <a:ln cap="flat" cmpd="sng" w="31750">
            <a:solidFill>
              <a:srgbClr val="FFC20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t/>
            </a:r>
            <a:endParaRPr b="0" i="0" sz="2000" u="none" cap="none" strike="noStrike">
              <a:solidFill>
                <a:srgbClr val="3C383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4" name="Shape 434"/>
          <p:cNvSpPr/>
          <p:nvPr/>
        </p:nvSpPr>
        <p:spPr>
          <a:xfrm>
            <a:off x="811602" y="1044593"/>
            <a:ext cx="10283185" cy="617351"/>
          </a:xfrm>
          <a:prstGeom prst="roundRect">
            <a:avLst>
              <a:gd fmla="val 0" name="adj"/>
            </a:avLst>
          </a:prstGeom>
          <a:noFill/>
          <a:ln>
            <a:noFill/>
          </a:ln>
        </p:spPr>
        <p:txBody>
          <a:bodyPr anchorCtr="0" anchor="t" bIns="25425" lIns="50875" spcFirstLastPara="1" rIns="50875" wrap="square" tIns="25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837"/>
              </a:buClr>
              <a:buSzPts val="1959"/>
              <a:buFont typeface="Calibri"/>
              <a:buNone/>
            </a:pPr>
            <a:r>
              <a:rPr b="1" i="0" lang="ru-RU" sz="1959" u="none" cap="none" strike="noStrike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rPr>
              <a:t>Детально проработайте свой проект перед подачей заявки на президентский грант</a:t>
            </a:r>
            <a:endParaRPr/>
          </a:p>
        </p:txBody>
      </p:sp>
      <p:sp>
        <p:nvSpPr>
          <p:cNvPr id="435" name="Shape 435"/>
          <p:cNvSpPr/>
          <p:nvPr/>
        </p:nvSpPr>
        <p:spPr>
          <a:xfrm rot="8100000">
            <a:off x="2011136" y="2843586"/>
            <a:ext cx="2359910" cy="321014"/>
          </a:xfrm>
          <a:prstGeom prst="notchedRightArrow">
            <a:avLst>
              <a:gd fmla="val 50000" name="adj1"/>
              <a:gd fmla="val 50000" name="adj2"/>
            </a:avLst>
          </a:prstGeom>
          <a:solidFill>
            <a:srgbClr val="D8D8D8"/>
          </a:solidFill>
          <a:ln cap="flat" cmpd="sng" w="12700">
            <a:solidFill>
              <a:srgbClr val="A5A5A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6" name="Shape 436"/>
          <p:cNvSpPr/>
          <p:nvPr/>
        </p:nvSpPr>
        <p:spPr>
          <a:xfrm>
            <a:off x="2977121" y="3521396"/>
            <a:ext cx="1012759" cy="369332"/>
          </a:xfrm>
          <a:prstGeom prst="wedgeRoundRectCallout">
            <a:avLst>
              <a:gd fmla="val -38592" name="adj1"/>
              <a:gd fmla="val -162560" name="adj2"/>
              <a:gd fmla="val 16667" name="adj3"/>
            </a:avLst>
          </a:prstGeom>
          <a:solidFill>
            <a:srgbClr val="FFF2CF"/>
          </a:solidFill>
          <a:ln cap="flat" cmpd="sng" w="12700">
            <a:solidFill>
              <a:srgbClr val="FFD96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837"/>
              </a:buClr>
              <a:buSzPts val="1800"/>
              <a:buFont typeface="Calibri"/>
              <a:buNone/>
            </a:pPr>
            <a:r>
              <a:rPr b="0" i="1" lang="ru-RU" sz="1800" u="none" cap="none" strike="noStrike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rPr>
              <a:t>Анализ</a:t>
            </a:r>
            <a:endParaRPr/>
          </a:p>
        </p:txBody>
      </p:sp>
      <p:sp>
        <p:nvSpPr>
          <p:cNvPr id="437" name="Shape 437"/>
          <p:cNvSpPr/>
          <p:nvPr/>
        </p:nvSpPr>
        <p:spPr>
          <a:xfrm rot="-5400000">
            <a:off x="1353035" y="3283424"/>
            <a:ext cx="922410" cy="321014"/>
          </a:xfrm>
          <a:prstGeom prst="notchedRightArrow">
            <a:avLst>
              <a:gd fmla="val 50000" name="adj1"/>
              <a:gd fmla="val 50000" name="adj2"/>
            </a:avLst>
          </a:prstGeom>
          <a:solidFill>
            <a:srgbClr val="D8D8D8"/>
          </a:solidFill>
          <a:ln cap="flat" cmpd="sng" w="12700">
            <a:solidFill>
              <a:srgbClr val="A5A5A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8" name="Shape 438"/>
          <p:cNvSpPr/>
          <p:nvPr/>
        </p:nvSpPr>
        <p:spPr>
          <a:xfrm>
            <a:off x="2946210" y="2467358"/>
            <a:ext cx="1150586" cy="321014"/>
          </a:xfrm>
          <a:prstGeom prst="notchedRightArrow">
            <a:avLst>
              <a:gd fmla="val 50000" name="adj1"/>
              <a:gd fmla="val 50000" name="adj2"/>
            </a:avLst>
          </a:prstGeom>
          <a:solidFill>
            <a:srgbClr val="D8D8D8"/>
          </a:solidFill>
          <a:ln cap="flat" cmpd="sng" w="12700">
            <a:solidFill>
              <a:srgbClr val="A5A5A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9" name="Shape 439"/>
          <p:cNvSpPr/>
          <p:nvPr/>
        </p:nvSpPr>
        <p:spPr>
          <a:xfrm>
            <a:off x="9544471" y="1684133"/>
            <a:ext cx="1710328" cy="4646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837"/>
              </a:buClr>
              <a:buSzPts val="2400"/>
              <a:buFont typeface="Calibri"/>
              <a:buNone/>
            </a:pPr>
            <a:r>
              <a:rPr b="1" i="0" lang="ru-RU" sz="2400" u="none" cap="none" strike="noStrike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rPr>
              <a:t>Будущее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5" name="Shape 445"/>
          <p:cNvGrpSpPr/>
          <p:nvPr/>
        </p:nvGrpSpPr>
        <p:grpSpPr>
          <a:xfrm>
            <a:off x="3492742" y="1615613"/>
            <a:ext cx="5396596" cy="4467687"/>
            <a:chOff x="3590660" y="1105103"/>
            <a:chExt cx="6787163" cy="5210679"/>
          </a:xfrm>
        </p:grpSpPr>
        <p:cxnSp>
          <p:nvCxnSpPr>
            <p:cNvPr id="446" name="Shape 446"/>
            <p:cNvCxnSpPr/>
            <p:nvPr/>
          </p:nvCxnSpPr>
          <p:spPr>
            <a:xfrm>
              <a:off x="3590660" y="1105103"/>
              <a:ext cx="0" cy="5210679"/>
            </a:xfrm>
            <a:prstGeom prst="straightConnector1">
              <a:avLst/>
            </a:prstGeom>
            <a:noFill/>
            <a:ln cap="rnd" cmpd="sng" w="38100">
              <a:solidFill>
                <a:srgbClr val="BFBFBF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447" name="Shape 447"/>
            <p:cNvCxnSpPr/>
            <p:nvPr/>
          </p:nvCxnSpPr>
          <p:spPr>
            <a:xfrm>
              <a:off x="10377823" y="1105103"/>
              <a:ext cx="0" cy="5210679"/>
            </a:xfrm>
            <a:prstGeom prst="straightConnector1">
              <a:avLst/>
            </a:prstGeom>
            <a:noFill/>
            <a:ln cap="rnd" cmpd="sng" w="38100">
              <a:solidFill>
                <a:srgbClr val="BFBFBF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sp>
        <p:nvSpPr>
          <p:cNvPr id="448" name="Shape 448"/>
          <p:cNvSpPr/>
          <p:nvPr/>
        </p:nvSpPr>
        <p:spPr>
          <a:xfrm>
            <a:off x="803260" y="5055574"/>
            <a:ext cx="1998927" cy="523302"/>
          </a:xfrm>
          <a:prstGeom prst="roundRect">
            <a:avLst>
              <a:gd fmla="val 50000" name="adj"/>
            </a:avLst>
          </a:prstGeom>
          <a:solidFill>
            <a:schemeClr val="accent5"/>
          </a:solidFill>
          <a:ln cap="flat" cmpd="sng" w="31750">
            <a:solidFill>
              <a:srgbClr val="FFC20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t/>
            </a:r>
            <a:endParaRPr b="0" i="0" sz="2000" u="none" cap="none" strike="noStrike">
              <a:solidFill>
                <a:srgbClr val="3C383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9" name="Shape 449"/>
          <p:cNvSpPr/>
          <p:nvPr/>
        </p:nvSpPr>
        <p:spPr>
          <a:xfrm>
            <a:off x="910040" y="4221915"/>
            <a:ext cx="1802934" cy="6110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837"/>
              </a:buClr>
              <a:buSzPts val="1800"/>
              <a:buFont typeface="Calibri"/>
              <a:buNone/>
            </a:pPr>
            <a:r>
              <a:rPr b="0" i="0" lang="ru-RU" sz="1800" u="none" cap="none" strike="noStrike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rPr>
              <a:t>Социальная </a:t>
            </a:r>
            <a:br>
              <a:rPr b="0" i="0" lang="ru-RU" sz="1800" u="none" cap="none" strike="noStrike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ru-RU" sz="1800" u="none" cap="none" strike="noStrike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rPr>
              <a:t>среда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t/>
            </a:r>
            <a:endParaRPr b="0" i="0" sz="2000" u="none" cap="none" strike="noStrike">
              <a:solidFill>
                <a:srgbClr val="3C383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0" name="Shape 450"/>
          <p:cNvSpPr/>
          <p:nvPr/>
        </p:nvSpPr>
        <p:spPr>
          <a:xfrm>
            <a:off x="937201" y="1664933"/>
            <a:ext cx="1802934" cy="43499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837"/>
              </a:buClr>
              <a:buSzPts val="2400"/>
              <a:buFont typeface="Calibri"/>
              <a:buNone/>
            </a:pPr>
            <a:r>
              <a:rPr b="1" i="0" lang="ru-RU" sz="2400" u="none" cap="none" strike="noStrike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rPr>
              <a:t>Настоящее</a:t>
            </a:r>
            <a:endParaRPr/>
          </a:p>
        </p:txBody>
      </p:sp>
      <p:sp>
        <p:nvSpPr>
          <p:cNvPr id="451" name="Shape 451"/>
          <p:cNvSpPr/>
          <p:nvPr/>
        </p:nvSpPr>
        <p:spPr>
          <a:xfrm>
            <a:off x="890132" y="4929151"/>
            <a:ext cx="1776460" cy="73519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350" lIns="72700" spcFirstLastPara="1" rIns="72700" wrap="square" tIns="363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837"/>
              </a:buClr>
              <a:buSzPts val="1800"/>
              <a:buFont typeface="Calibri"/>
              <a:buNone/>
            </a:pPr>
            <a:r>
              <a:rPr b="0" i="0" lang="ru-RU" sz="1800" u="none" cap="none" strike="noStrike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rPr>
              <a:t>Целевая группа</a:t>
            </a:r>
            <a:endParaRPr/>
          </a:p>
        </p:txBody>
      </p:sp>
      <p:sp>
        <p:nvSpPr>
          <p:cNvPr id="452" name="Shape 452"/>
          <p:cNvSpPr txBox="1"/>
          <p:nvPr>
            <p:ph type="title"/>
          </p:nvPr>
        </p:nvSpPr>
        <p:spPr>
          <a:xfrm>
            <a:off x="2458720" y="195058"/>
            <a:ext cx="8895080" cy="81502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24E33"/>
              </a:buClr>
              <a:buSzPts val="2800"/>
              <a:buFont typeface="Calibri"/>
              <a:buNone/>
            </a:pPr>
            <a:r>
              <a:rPr b="1" i="0" lang="ru-RU" sz="2800" u="none" cap="none" strike="noStrike">
                <a:solidFill>
                  <a:srgbClr val="624E33"/>
                </a:solidFill>
                <a:latin typeface="Calibri"/>
                <a:ea typeface="Calibri"/>
                <a:cs typeface="Calibri"/>
                <a:sym typeface="Calibri"/>
              </a:rPr>
              <a:t>Социальное проектирование </a:t>
            </a:r>
            <a:endParaRPr/>
          </a:p>
        </p:txBody>
      </p:sp>
      <p:sp>
        <p:nvSpPr>
          <p:cNvPr id="453" name="Shape 453"/>
          <p:cNvSpPr txBox="1"/>
          <p:nvPr>
            <p:ph idx="12" type="sldNum"/>
          </p:nvPr>
        </p:nvSpPr>
        <p:spPr>
          <a:xfrm>
            <a:off x="10683240" y="6356350"/>
            <a:ext cx="7696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>
                <a:solidFill>
                  <a:srgbClr val="C2A17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rgbClr val="C2A1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54" name="Shape 454"/>
          <p:cNvCxnSpPr/>
          <p:nvPr/>
        </p:nvCxnSpPr>
        <p:spPr>
          <a:xfrm>
            <a:off x="6179196" y="2841947"/>
            <a:ext cx="0" cy="215066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miter lim="800000"/>
            <a:headEnd len="sm" w="sm" type="none"/>
            <a:tailEnd len="lg" w="lg" type="triangle"/>
          </a:ln>
        </p:spPr>
      </p:cxnSp>
      <p:sp>
        <p:nvSpPr>
          <p:cNvPr id="455" name="Shape 455"/>
          <p:cNvSpPr/>
          <p:nvPr/>
        </p:nvSpPr>
        <p:spPr>
          <a:xfrm>
            <a:off x="4205288" y="3072620"/>
            <a:ext cx="3962263" cy="435357"/>
          </a:xfrm>
          <a:prstGeom prst="roundRect">
            <a:avLst>
              <a:gd fmla="val 50000" name="adj"/>
            </a:avLst>
          </a:prstGeom>
          <a:solidFill>
            <a:schemeClr val="accent5"/>
          </a:solidFill>
          <a:ln cap="flat" cmpd="sng" w="31750">
            <a:solidFill>
              <a:srgbClr val="FFC20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t/>
            </a:r>
            <a:endParaRPr b="0" i="0" sz="2000" u="none" cap="none" strike="noStrike">
              <a:solidFill>
                <a:srgbClr val="3C383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6" name="Shape 456"/>
          <p:cNvSpPr/>
          <p:nvPr/>
        </p:nvSpPr>
        <p:spPr>
          <a:xfrm>
            <a:off x="5412258" y="2440490"/>
            <a:ext cx="152477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837"/>
              </a:buClr>
              <a:buSzPts val="1800"/>
              <a:buFont typeface="Calibri"/>
              <a:buNone/>
            </a:pPr>
            <a:r>
              <a:rPr b="0" i="0" lang="ru-RU" sz="1800" u="none" cap="none" strike="noStrike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rPr>
              <a:t>Идея проекта</a:t>
            </a:r>
            <a:endParaRPr/>
          </a:p>
        </p:txBody>
      </p:sp>
      <p:sp>
        <p:nvSpPr>
          <p:cNvPr id="457" name="Shape 457"/>
          <p:cNvSpPr/>
          <p:nvPr/>
        </p:nvSpPr>
        <p:spPr>
          <a:xfrm>
            <a:off x="4205288" y="2406974"/>
            <a:ext cx="3962263" cy="435357"/>
          </a:xfrm>
          <a:prstGeom prst="roundRect">
            <a:avLst>
              <a:gd fmla="val 50000" name="adj"/>
            </a:avLst>
          </a:prstGeom>
          <a:noFill/>
          <a:ln cap="flat" cmpd="sng" w="31750">
            <a:solidFill>
              <a:srgbClr val="FFC20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t/>
            </a:r>
            <a:endParaRPr b="0" i="0" sz="2000" u="none" cap="none" strike="noStrike">
              <a:solidFill>
                <a:srgbClr val="3C383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8" name="Shape 458"/>
          <p:cNvSpPr/>
          <p:nvPr/>
        </p:nvSpPr>
        <p:spPr>
          <a:xfrm>
            <a:off x="3367787" y="3103278"/>
            <a:ext cx="563004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837"/>
              </a:buClr>
              <a:buSzPts val="1800"/>
              <a:buFont typeface="Calibri"/>
              <a:buNone/>
            </a:pPr>
            <a:r>
              <a:rPr b="0" i="0" lang="ru-RU" sz="1800" u="none" cap="none" strike="noStrike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rPr>
              <a:t>Цель проекта – решение проблемы</a:t>
            </a:r>
            <a:endParaRPr/>
          </a:p>
        </p:txBody>
      </p:sp>
      <p:sp>
        <p:nvSpPr>
          <p:cNvPr id="459" name="Shape 459"/>
          <p:cNvSpPr/>
          <p:nvPr/>
        </p:nvSpPr>
        <p:spPr>
          <a:xfrm>
            <a:off x="4205288" y="1726750"/>
            <a:ext cx="3962263" cy="435357"/>
          </a:xfrm>
          <a:prstGeom prst="roundRect">
            <a:avLst>
              <a:gd fmla="val 50000" name="adj"/>
            </a:avLst>
          </a:prstGeom>
          <a:solidFill>
            <a:schemeClr val="accent5"/>
          </a:solidFill>
          <a:ln cap="flat" cmpd="sng" w="31750">
            <a:solidFill>
              <a:srgbClr val="FFC20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t/>
            </a:r>
            <a:endParaRPr b="0" i="0" sz="2000" u="none" cap="none" strike="noStrike">
              <a:solidFill>
                <a:srgbClr val="3C383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0" name="Shape 460"/>
          <p:cNvSpPr/>
          <p:nvPr/>
        </p:nvSpPr>
        <p:spPr>
          <a:xfrm>
            <a:off x="4016029" y="1768309"/>
            <a:ext cx="434263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837"/>
              </a:buClr>
              <a:buSzPts val="1800"/>
              <a:buFont typeface="Calibri"/>
              <a:buNone/>
            </a:pPr>
            <a:r>
              <a:rPr b="0" i="0" lang="ru-RU" sz="1800" u="none" cap="none" strike="noStrike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rPr>
              <a:t>Инициатор</a:t>
            </a:r>
            <a:endParaRPr/>
          </a:p>
        </p:txBody>
      </p:sp>
      <p:sp>
        <p:nvSpPr>
          <p:cNvPr id="461" name="Shape 461"/>
          <p:cNvSpPr/>
          <p:nvPr/>
        </p:nvSpPr>
        <p:spPr>
          <a:xfrm>
            <a:off x="5755113" y="3789053"/>
            <a:ext cx="87716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837"/>
              </a:buClr>
              <a:buSzPts val="1800"/>
              <a:buFont typeface="Calibri"/>
              <a:buNone/>
            </a:pPr>
            <a:r>
              <a:rPr b="0" i="0" lang="ru-RU" sz="1800" u="none" cap="none" strike="noStrike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rPr>
              <a:t>Задачи</a:t>
            </a:r>
            <a:endParaRPr/>
          </a:p>
        </p:txBody>
      </p:sp>
      <p:sp>
        <p:nvSpPr>
          <p:cNvPr id="462" name="Shape 462"/>
          <p:cNvSpPr/>
          <p:nvPr/>
        </p:nvSpPr>
        <p:spPr>
          <a:xfrm>
            <a:off x="4205288" y="3755537"/>
            <a:ext cx="3962263" cy="435357"/>
          </a:xfrm>
          <a:prstGeom prst="roundRect">
            <a:avLst>
              <a:gd fmla="val 50000" name="adj"/>
            </a:avLst>
          </a:prstGeom>
          <a:noFill/>
          <a:ln cap="flat" cmpd="sng" w="31750">
            <a:solidFill>
              <a:srgbClr val="FFC20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t/>
            </a:r>
            <a:endParaRPr b="0" i="0" sz="2000" u="none" cap="none" strike="noStrike">
              <a:solidFill>
                <a:srgbClr val="3C383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63" name="Shape 463"/>
          <p:cNvCxnSpPr/>
          <p:nvPr/>
        </p:nvCxnSpPr>
        <p:spPr>
          <a:xfrm>
            <a:off x="6179196" y="3516564"/>
            <a:ext cx="0" cy="215066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miter lim="800000"/>
            <a:headEnd len="sm" w="sm" type="none"/>
            <a:tailEnd len="lg" w="lg" type="triangle"/>
          </a:ln>
        </p:spPr>
      </p:cxnSp>
      <p:cxnSp>
        <p:nvCxnSpPr>
          <p:cNvPr id="464" name="Shape 464"/>
          <p:cNvCxnSpPr/>
          <p:nvPr/>
        </p:nvCxnSpPr>
        <p:spPr>
          <a:xfrm>
            <a:off x="6179196" y="2181548"/>
            <a:ext cx="0" cy="215066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miter lim="800000"/>
            <a:headEnd len="sm" w="sm" type="none"/>
            <a:tailEnd len="lg" w="lg" type="triangle"/>
          </a:ln>
        </p:spPr>
      </p:cxnSp>
      <p:sp>
        <p:nvSpPr>
          <p:cNvPr id="465" name="Shape 465"/>
          <p:cNvSpPr/>
          <p:nvPr/>
        </p:nvSpPr>
        <p:spPr>
          <a:xfrm>
            <a:off x="814388" y="2406975"/>
            <a:ext cx="1996529" cy="435357"/>
          </a:xfrm>
          <a:prstGeom prst="roundRect">
            <a:avLst>
              <a:gd fmla="val 50000" name="adj"/>
            </a:avLst>
          </a:prstGeom>
          <a:noFill/>
          <a:ln cap="flat" cmpd="sng" w="31750">
            <a:solidFill>
              <a:srgbClr val="FFC20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t/>
            </a:r>
            <a:endParaRPr b="0" i="0" sz="2000" u="none" cap="none" strike="noStrike">
              <a:solidFill>
                <a:srgbClr val="3C383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6" name="Shape 466"/>
          <p:cNvSpPr/>
          <p:nvPr/>
        </p:nvSpPr>
        <p:spPr>
          <a:xfrm>
            <a:off x="1229141" y="2438341"/>
            <a:ext cx="119455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837"/>
              </a:buClr>
              <a:buSzPts val="1800"/>
              <a:buFont typeface="Calibri"/>
              <a:buNone/>
            </a:pPr>
            <a:r>
              <a:rPr b="0" i="0" lang="ru-RU" sz="1800" u="none" cap="none" strike="noStrike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rPr>
              <a:t>Проблема</a:t>
            </a:r>
            <a:endParaRPr/>
          </a:p>
        </p:txBody>
      </p:sp>
      <p:sp>
        <p:nvSpPr>
          <p:cNvPr id="467" name="Shape 467"/>
          <p:cNvSpPr/>
          <p:nvPr/>
        </p:nvSpPr>
        <p:spPr>
          <a:xfrm>
            <a:off x="803260" y="4088587"/>
            <a:ext cx="1998928" cy="1482561"/>
          </a:xfrm>
          <a:prstGeom prst="roundRect">
            <a:avLst>
              <a:gd fmla="val 17184" name="adj"/>
            </a:avLst>
          </a:prstGeom>
          <a:noFill/>
          <a:ln cap="flat" cmpd="sng" w="31750">
            <a:solidFill>
              <a:srgbClr val="FFC20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t/>
            </a:r>
            <a:endParaRPr b="0" i="0" sz="2000" u="none" cap="none" strike="noStrike">
              <a:solidFill>
                <a:srgbClr val="3C383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8" name="Shape 468"/>
          <p:cNvSpPr/>
          <p:nvPr/>
        </p:nvSpPr>
        <p:spPr>
          <a:xfrm>
            <a:off x="811602" y="1044593"/>
            <a:ext cx="10283185" cy="617351"/>
          </a:xfrm>
          <a:prstGeom prst="roundRect">
            <a:avLst>
              <a:gd fmla="val 0" name="adj"/>
            </a:avLst>
          </a:prstGeom>
          <a:noFill/>
          <a:ln>
            <a:noFill/>
          </a:ln>
        </p:spPr>
        <p:txBody>
          <a:bodyPr anchorCtr="0" anchor="t" bIns="25425" lIns="50875" spcFirstLastPara="1" rIns="50875" wrap="square" tIns="25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837"/>
              </a:buClr>
              <a:buSzPts val="1959"/>
              <a:buFont typeface="Calibri"/>
              <a:buNone/>
            </a:pPr>
            <a:r>
              <a:rPr b="1" i="0" lang="ru-RU" sz="1959" u="none" cap="none" strike="noStrike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rPr>
              <a:t>Детально проработайте свой проект перед подачей заявки на президентский грант</a:t>
            </a:r>
            <a:endParaRPr/>
          </a:p>
        </p:txBody>
      </p:sp>
      <p:sp>
        <p:nvSpPr>
          <p:cNvPr id="469" name="Shape 469"/>
          <p:cNvSpPr/>
          <p:nvPr/>
        </p:nvSpPr>
        <p:spPr>
          <a:xfrm rot="8100000">
            <a:off x="2011136" y="2843586"/>
            <a:ext cx="2359910" cy="321014"/>
          </a:xfrm>
          <a:prstGeom prst="notchedRightArrow">
            <a:avLst>
              <a:gd fmla="val 50000" name="adj1"/>
              <a:gd fmla="val 50000" name="adj2"/>
            </a:avLst>
          </a:prstGeom>
          <a:solidFill>
            <a:srgbClr val="D8D8D8"/>
          </a:solidFill>
          <a:ln cap="flat" cmpd="sng" w="12700">
            <a:solidFill>
              <a:srgbClr val="A5A5A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0" name="Shape 470"/>
          <p:cNvSpPr/>
          <p:nvPr/>
        </p:nvSpPr>
        <p:spPr>
          <a:xfrm>
            <a:off x="2977121" y="3521396"/>
            <a:ext cx="1012759" cy="369332"/>
          </a:xfrm>
          <a:prstGeom prst="wedgeRoundRectCallout">
            <a:avLst>
              <a:gd fmla="val -38592" name="adj1"/>
              <a:gd fmla="val -162560" name="adj2"/>
              <a:gd fmla="val 16667" name="adj3"/>
            </a:avLst>
          </a:prstGeom>
          <a:solidFill>
            <a:srgbClr val="FFF2CF"/>
          </a:solidFill>
          <a:ln cap="flat" cmpd="sng" w="12700">
            <a:solidFill>
              <a:srgbClr val="FFD96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837"/>
              </a:buClr>
              <a:buSzPts val="1800"/>
              <a:buFont typeface="Calibri"/>
              <a:buNone/>
            </a:pPr>
            <a:r>
              <a:rPr b="0" i="1" lang="ru-RU" sz="1800" u="none" cap="none" strike="noStrike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rPr>
              <a:t>Анализ</a:t>
            </a:r>
            <a:endParaRPr/>
          </a:p>
        </p:txBody>
      </p:sp>
      <p:sp>
        <p:nvSpPr>
          <p:cNvPr id="471" name="Shape 471"/>
          <p:cNvSpPr/>
          <p:nvPr/>
        </p:nvSpPr>
        <p:spPr>
          <a:xfrm rot="-5400000">
            <a:off x="1353035" y="3283424"/>
            <a:ext cx="922410" cy="321014"/>
          </a:xfrm>
          <a:prstGeom prst="notchedRightArrow">
            <a:avLst>
              <a:gd fmla="val 50000" name="adj1"/>
              <a:gd fmla="val 50000" name="adj2"/>
            </a:avLst>
          </a:prstGeom>
          <a:solidFill>
            <a:srgbClr val="D8D8D8"/>
          </a:solidFill>
          <a:ln cap="flat" cmpd="sng" w="12700">
            <a:solidFill>
              <a:srgbClr val="A5A5A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2" name="Shape 472"/>
          <p:cNvSpPr/>
          <p:nvPr/>
        </p:nvSpPr>
        <p:spPr>
          <a:xfrm>
            <a:off x="2946210" y="2467358"/>
            <a:ext cx="1150586" cy="321014"/>
          </a:xfrm>
          <a:prstGeom prst="notchedRightArrow">
            <a:avLst>
              <a:gd fmla="val 50000" name="adj1"/>
              <a:gd fmla="val 50000" name="adj2"/>
            </a:avLst>
          </a:prstGeom>
          <a:solidFill>
            <a:srgbClr val="D8D8D8"/>
          </a:solidFill>
          <a:ln cap="flat" cmpd="sng" w="12700">
            <a:solidFill>
              <a:srgbClr val="A5A5A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3" name="Shape 473"/>
          <p:cNvSpPr/>
          <p:nvPr/>
        </p:nvSpPr>
        <p:spPr>
          <a:xfrm>
            <a:off x="9544471" y="1684133"/>
            <a:ext cx="1710328" cy="4646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837"/>
              </a:buClr>
              <a:buSzPts val="2400"/>
              <a:buFont typeface="Calibri"/>
              <a:buNone/>
            </a:pPr>
            <a:r>
              <a:rPr b="1" i="0" lang="ru-RU" sz="2400" u="none" cap="none" strike="noStrike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rPr>
              <a:t>Будущее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9" name="Shape 479"/>
          <p:cNvGrpSpPr/>
          <p:nvPr/>
        </p:nvGrpSpPr>
        <p:grpSpPr>
          <a:xfrm>
            <a:off x="3492742" y="1615613"/>
            <a:ext cx="5396596" cy="4467687"/>
            <a:chOff x="3590660" y="1105103"/>
            <a:chExt cx="6787163" cy="5210679"/>
          </a:xfrm>
        </p:grpSpPr>
        <p:cxnSp>
          <p:nvCxnSpPr>
            <p:cNvPr id="480" name="Shape 480"/>
            <p:cNvCxnSpPr/>
            <p:nvPr/>
          </p:nvCxnSpPr>
          <p:spPr>
            <a:xfrm>
              <a:off x="3590660" y="1105103"/>
              <a:ext cx="0" cy="5210679"/>
            </a:xfrm>
            <a:prstGeom prst="straightConnector1">
              <a:avLst/>
            </a:prstGeom>
            <a:noFill/>
            <a:ln cap="rnd" cmpd="sng" w="38100">
              <a:solidFill>
                <a:srgbClr val="BFBFBF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481" name="Shape 481"/>
            <p:cNvCxnSpPr/>
            <p:nvPr/>
          </p:nvCxnSpPr>
          <p:spPr>
            <a:xfrm>
              <a:off x="10377823" y="1105103"/>
              <a:ext cx="0" cy="5210679"/>
            </a:xfrm>
            <a:prstGeom prst="straightConnector1">
              <a:avLst/>
            </a:prstGeom>
            <a:noFill/>
            <a:ln cap="rnd" cmpd="sng" w="38100">
              <a:solidFill>
                <a:srgbClr val="BFBFBF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sp>
        <p:nvSpPr>
          <p:cNvPr id="482" name="Shape 482"/>
          <p:cNvSpPr/>
          <p:nvPr/>
        </p:nvSpPr>
        <p:spPr>
          <a:xfrm>
            <a:off x="803260" y="5055574"/>
            <a:ext cx="1998927" cy="523302"/>
          </a:xfrm>
          <a:prstGeom prst="roundRect">
            <a:avLst>
              <a:gd fmla="val 50000" name="adj"/>
            </a:avLst>
          </a:prstGeom>
          <a:solidFill>
            <a:schemeClr val="accent5"/>
          </a:solidFill>
          <a:ln cap="flat" cmpd="sng" w="31750">
            <a:solidFill>
              <a:srgbClr val="FFC20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t/>
            </a:r>
            <a:endParaRPr b="0" i="0" sz="2000" u="none" cap="none" strike="noStrike">
              <a:solidFill>
                <a:srgbClr val="3C383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3" name="Shape 483"/>
          <p:cNvSpPr/>
          <p:nvPr/>
        </p:nvSpPr>
        <p:spPr>
          <a:xfrm>
            <a:off x="910040" y="4221915"/>
            <a:ext cx="1802934" cy="6110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837"/>
              </a:buClr>
              <a:buSzPts val="1800"/>
              <a:buFont typeface="Calibri"/>
              <a:buNone/>
            </a:pPr>
            <a:r>
              <a:rPr b="0" i="0" lang="ru-RU" sz="1800" u="none" cap="none" strike="noStrike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rPr>
              <a:t>Социальная </a:t>
            </a:r>
            <a:br>
              <a:rPr b="0" i="0" lang="ru-RU" sz="1800" u="none" cap="none" strike="noStrike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ru-RU" sz="1800" u="none" cap="none" strike="noStrike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rPr>
              <a:t>среда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t/>
            </a:r>
            <a:endParaRPr b="0" i="0" sz="2000" u="none" cap="none" strike="noStrike">
              <a:solidFill>
                <a:srgbClr val="3C383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4" name="Shape 484"/>
          <p:cNvSpPr/>
          <p:nvPr/>
        </p:nvSpPr>
        <p:spPr>
          <a:xfrm>
            <a:off x="2968254" y="4328015"/>
            <a:ext cx="6342091" cy="952927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1"/>
          </a:solidFill>
          <a:ln cap="flat" cmpd="sng" w="31750">
            <a:solidFill>
              <a:srgbClr val="FFC20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t/>
            </a:r>
            <a:endParaRPr b="0" i="0" sz="2000" u="none" cap="none" strike="noStrike">
              <a:solidFill>
                <a:srgbClr val="3C383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5" name="Shape 485"/>
          <p:cNvSpPr/>
          <p:nvPr/>
        </p:nvSpPr>
        <p:spPr>
          <a:xfrm>
            <a:off x="937201" y="1664933"/>
            <a:ext cx="1802934" cy="43499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837"/>
              </a:buClr>
              <a:buSzPts val="2400"/>
              <a:buFont typeface="Calibri"/>
              <a:buNone/>
            </a:pPr>
            <a:r>
              <a:rPr b="1" i="0" lang="ru-RU" sz="2400" u="none" cap="none" strike="noStrike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rPr>
              <a:t>Настоящее</a:t>
            </a:r>
            <a:endParaRPr/>
          </a:p>
        </p:txBody>
      </p:sp>
      <p:sp>
        <p:nvSpPr>
          <p:cNvPr id="486" name="Shape 486"/>
          <p:cNvSpPr/>
          <p:nvPr/>
        </p:nvSpPr>
        <p:spPr>
          <a:xfrm>
            <a:off x="4187268" y="4563882"/>
            <a:ext cx="3699652" cy="4646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837"/>
              </a:buClr>
              <a:buSzPts val="1800"/>
              <a:buFont typeface="Calibri"/>
              <a:buNone/>
            </a:pPr>
            <a:r>
              <a:rPr b="0" i="0" lang="ru-RU" sz="1800" u="none" cap="none" strike="noStrike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rPr>
              <a:t>Реализация проекта – мероприятия</a:t>
            </a:r>
            <a:endParaRPr/>
          </a:p>
        </p:txBody>
      </p:sp>
      <p:sp>
        <p:nvSpPr>
          <p:cNvPr id="487" name="Shape 487"/>
          <p:cNvSpPr/>
          <p:nvPr/>
        </p:nvSpPr>
        <p:spPr>
          <a:xfrm>
            <a:off x="890132" y="4929151"/>
            <a:ext cx="1776460" cy="73519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350" lIns="72700" spcFirstLastPara="1" rIns="72700" wrap="square" tIns="363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837"/>
              </a:buClr>
              <a:buSzPts val="1800"/>
              <a:buFont typeface="Calibri"/>
              <a:buNone/>
            </a:pPr>
            <a:r>
              <a:rPr b="0" i="0" lang="ru-RU" sz="1800" u="none" cap="none" strike="noStrike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rPr>
              <a:t>Целевая группа</a:t>
            </a:r>
            <a:endParaRPr/>
          </a:p>
        </p:txBody>
      </p:sp>
      <p:sp>
        <p:nvSpPr>
          <p:cNvPr id="488" name="Shape 488"/>
          <p:cNvSpPr txBox="1"/>
          <p:nvPr>
            <p:ph type="title"/>
          </p:nvPr>
        </p:nvSpPr>
        <p:spPr>
          <a:xfrm>
            <a:off x="2458720" y="195058"/>
            <a:ext cx="8895080" cy="81502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24E33"/>
              </a:buClr>
              <a:buSzPts val="2800"/>
              <a:buFont typeface="Calibri"/>
              <a:buNone/>
            </a:pPr>
            <a:r>
              <a:rPr b="1" i="0" lang="ru-RU" sz="2800" u="none" cap="none" strike="noStrike">
                <a:solidFill>
                  <a:srgbClr val="624E33"/>
                </a:solidFill>
                <a:latin typeface="Calibri"/>
                <a:ea typeface="Calibri"/>
                <a:cs typeface="Calibri"/>
                <a:sym typeface="Calibri"/>
              </a:rPr>
              <a:t>Социальное проектирование </a:t>
            </a:r>
            <a:endParaRPr/>
          </a:p>
        </p:txBody>
      </p:sp>
      <p:sp>
        <p:nvSpPr>
          <p:cNvPr id="489" name="Shape 489"/>
          <p:cNvSpPr txBox="1"/>
          <p:nvPr>
            <p:ph idx="12" type="sldNum"/>
          </p:nvPr>
        </p:nvSpPr>
        <p:spPr>
          <a:xfrm>
            <a:off x="10683240" y="6356350"/>
            <a:ext cx="7696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>
                <a:solidFill>
                  <a:srgbClr val="C2A17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rgbClr val="C2A1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90" name="Shape 490"/>
          <p:cNvCxnSpPr/>
          <p:nvPr/>
        </p:nvCxnSpPr>
        <p:spPr>
          <a:xfrm>
            <a:off x="6179196" y="2841947"/>
            <a:ext cx="0" cy="215066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miter lim="800000"/>
            <a:headEnd len="sm" w="sm" type="none"/>
            <a:tailEnd len="lg" w="lg" type="triangle"/>
          </a:ln>
        </p:spPr>
      </p:cxnSp>
      <p:sp>
        <p:nvSpPr>
          <p:cNvPr id="491" name="Shape 491"/>
          <p:cNvSpPr/>
          <p:nvPr/>
        </p:nvSpPr>
        <p:spPr>
          <a:xfrm>
            <a:off x="4205288" y="3072620"/>
            <a:ext cx="3962263" cy="435357"/>
          </a:xfrm>
          <a:prstGeom prst="roundRect">
            <a:avLst>
              <a:gd fmla="val 50000" name="adj"/>
            </a:avLst>
          </a:prstGeom>
          <a:solidFill>
            <a:schemeClr val="accent5"/>
          </a:solidFill>
          <a:ln cap="flat" cmpd="sng" w="31750">
            <a:solidFill>
              <a:srgbClr val="FFC20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t/>
            </a:r>
            <a:endParaRPr b="0" i="0" sz="2000" u="none" cap="none" strike="noStrike">
              <a:solidFill>
                <a:srgbClr val="3C383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2" name="Shape 492"/>
          <p:cNvSpPr/>
          <p:nvPr/>
        </p:nvSpPr>
        <p:spPr>
          <a:xfrm>
            <a:off x="5412258" y="2440490"/>
            <a:ext cx="152477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837"/>
              </a:buClr>
              <a:buSzPts val="1800"/>
              <a:buFont typeface="Calibri"/>
              <a:buNone/>
            </a:pPr>
            <a:r>
              <a:rPr b="0" i="0" lang="ru-RU" sz="1800" u="none" cap="none" strike="noStrike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rPr>
              <a:t>Идея проекта</a:t>
            </a:r>
            <a:endParaRPr/>
          </a:p>
        </p:txBody>
      </p:sp>
      <p:sp>
        <p:nvSpPr>
          <p:cNvPr id="493" name="Shape 493"/>
          <p:cNvSpPr/>
          <p:nvPr/>
        </p:nvSpPr>
        <p:spPr>
          <a:xfrm>
            <a:off x="4205288" y="2406974"/>
            <a:ext cx="3962263" cy="435357"/>
          </a:xfrm>
          <a:prstGeom prst="roundRect">
            <a:avLst>
              <a:gd fmla="val 50000" name="adj"/>
            </a:avLst>
          </a:prstGeom>
          <a:noFill/>
          <a:ln cap="flat" cmpd="sng" w="31750">
            <a:solidFill>
              <a:srgbClr val="FFC20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t/>
            </a:r>
            <a:endParaRPr b="0" i="0" sz="2000" u="none" cap="none" strike="noStrike">
              <a:solidFill>
                <a:srgbClr val="3C383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4" name="Shape 494"/>
          <p:cNvSpPr/>
          <p:nvPr/>
        </p:nvSpPr>
        <p:spPr>
          <a:xfrm>
            <a:off x="3367787" y="3103278"/>
            <a:ext cx="563004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837"/>
              </a:buClr>
              <a:buSzPts val="1800"/>
              <a:buFont typeface="Calibri"/>
              <a:buNone/>
            </a:pPr>
            <a:r>
              <a:rPr b="0" i="0" lang="ru-RU" sz="1800" u="none" cap="none" strike="noStrike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rPr>
              <a:t>Цель проекта – решение проблемы</a:t>
            </a:r>
            <a:endParaRPr/>
          </a:p>
        </p:txBody>
      </p:sp>
      <p:sp>
        <p:nvSpPr>
          <p:cNvPr id="495" name="Shape 495"/>
          <p:cNvSpPr/>
          <p:nvPr/>
        </p:nvSpPr>
        <p:spPr>
          <a:xfrm>
            <a:off x="4205288" y="1726750"/>
            <a:ext cx="3962263" cy="435357"/>
          </a:xfrm>
          <a:prstGeom prst="roundRect">
            <a:avLst>
              <a:gd fmla="val 50000" name="adj"/>
            </a:avLst>
          </a:prstGeom>
          <a:solidFill>
            <a:schemeClr val="accent5"/>
          </a:solidFill>
          <a:ln cap="flat" cmpd="sng" w="31750">
            <a:solidFill>
              <a:srgbClr val="FFC20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t/>
            </a:r>
            <a:endParaRPr b="0" i="0" sz="2000" u="none" cap="none" strike="noStrike">
              <a:solidFill>
                <a:srgbClr val="3C383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6" name="Shape 496"/>
          <p:cNvSpPr/>
          <p:nvPr/>
        </p:nvSpPr>
        <p:spPr>
          <a:xfrm>
            <a:off x="4016029" y="1768309"/>
            <a:ext cx="434263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837"/>
              </a:buClr>
              <a:buSzPts val="1800"/>
              <a:buFont typeface="Calibri"/>
              <a:buNone/>
            </a:pPr>
            <a:r>
              <a:rPr b="0" i="0" lang="ru-RU" sz="1800" u="none" cap="none" strike="noStrike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rPr>
              <a:t>Инициатор</a:t>
            </a:r>
            <a:endParaRPr/>
          </a:p>
        </p:txBody>
      </p:sp>
      <p:sp>
        <p:nvSpPr>
          <p:cNvPr id="497" name="Shape 497"/>
          <p:cNvSpPr/>
          <p:nvPr/>
        </p:nvSpPr>
        <p:spPr>
          <a:xfrm>
            <a:off x="5755113" y="3789053"/>
            <a:ext cx="87716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837"/>
              </a:buClr>
              <a:buSzPts val="1800"/>
              <a:buFont typeface="Calibri"/>
              <a:buNone/>
            </a:pPr>
            <a:r>
              <a:rPr b="0" i="0" lang="ru-RU" sz="1800" u="none" cap="none" strike="noStrike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rPr>
              <a:t>Задачи</a:t>
            </a:r>
            <a:endParaRPr/>
          </a:p>
        </p:txBody>
      </p:sp>
      <p:sp>
        <p:nvSpPr>
          <p:cNvPr id="498" name="Shape 498"/>
          <p:cNvSpPr/>
          <p:nvPr/>
        </p:nvSpPr>
        <p:spPr>
          <a:xfrm>
            <a:off x="4205288" y="3755537"/>
            <a:ext cx="3962263" cy="435357"/>
          </a:xfrm>
          <a:prstGeom prst="roundRect">
            <a:avLst>
              <a:gd fmla="val 50000" name="adj"/>
            </a:avLst>
          </a:prstGeom>
          <a:noFill/>
          <a:ln cap="flat" cmpd="sng" w="31750">
            <a:solidFill>
              <a:srgbClr val="FFC20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t/>
            </a:r>
            <a:endParaRPr b="0" i="0" sz="2000" u="none" cap="none" strike="noStrike">
              <a:solidFill>
                <a:srgbClr val="3C383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99" name="Shape 499"/>
          <p:cNvCxnSpPr/>
          <p:nvPr/>
        </p:nvCxnSpPr>
        <p:spPr>
          <a:xfrm>
            <a:off x="6179196" y="3516564"/>
            <a:ext cx="0" cy="215066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miter lim="800000"/>
            <a:headEnd len="sm" w="sm" type="none"/>
            <a:tailEnd len="lg" w="lg" type="triangle"/>
          </a:ln>
        </p:spPr>
      </p:cxnSp>
      <p:cxnSp>
        <p:nvCxnSpPr>
          <p:cNvPr id="500" name="Shape 500"/>
          <p:cNvCxnSpPr/>
          <p:nvPr/>
        </p:nvCxnSpPr>
        <p:spPr>
          <a:xfrm>
            <a:off x="6179196" y="2181548"/>
            <a:ext cx="0" cy="215066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miter lim="800000"/>
            <a:headEnd len="sm" w="sm" type="none"/>
            <a:tailEnd len="lg" w="lg" type="triangle"/>
          </a:ln>
        </p:spPr>
      </p:cxnSp>
      <p:sp>
        <p:nvSpPr>
          <p:cNvPr id="501" name="Shape 501"/>
          <p:cNvSpPr/>
          <p:nvPr/>
        </p:nvSpPr>
        <p:spPr>
          <a:xfrm>
            <a:off x="814388" y="2406975"/>
            <a:ext cx="1996529" cy="435357"/>
          </a:xfrm>
          <a:prstGeom prst="roundRect">
            <a:avLst>
              <a:gd fmla="val 50000" name="adj"/>
            </a:avLst>
          </a:prstGeom>
          <a:noFill/>
          <a:ln cap="flat" cmpd="sng" w="31750">
            <a:solidFill>
              <a:srgbClr val="FFC20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t/>
            </a:r>
            <a:endParaRPr b="0" i="0" sz="2000" u="none" cap="none" strike="noStrike">
              <a:solidFill>
                <a:srgbClr val="3C383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02" name="Shape 502"/>
          <p:cNvCxnSpPr/>
          <p:nvPr/>
        </p:nvCxnSpPr>
        <p:spPr>
          <a:xfrm>
            <a:off x="6179196" y="4227764"/>
            <a:ext cx="0" cy="312722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miter lim="800000"/>
            <a:headEnd len="sm" w="sm" type="none"/>
            <a:tailEnd len="lg" w="lg" type="triangle"/>
          </a:ln>
        </p:spPr>
      </p:cxnSp>
      <p:sp>
        <p:nvSpPr>
          <p:cNvPr id="503" name="Shape 503"/>
          <p:cNvSpPr/>
          <p:nvPr/>
        </p:nvSpPr>
        <p:spPr>
          <a:xfrm>
            <a:off x="1229141" y="2438341"/>
            <a:ext cx="119455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837"/>
              </a:buClr>
              <a:buSzPts val="1800"/>
              <a:buFont typeface="Calibri"/>
              <a:buNone/>
            </a:pPr>
            <a:r>
              <a:rPr b="0" i="0" lang="ru-RU" sz="1800" u="none" cap="none" strike="noStrike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rPr>
              <a:t>Проблема</a:t>
            </a:r>
            <a:endParaRPr/>
          </a:p>
        </p:txBody>
      </p:sp>
      <p:sp>
        <p:nvSpPr>
          <p:cNvPr id="504" name="Shape 504"/>
          <p:cNvSpPr/>
          <p:nvPr/>
        </p:nvSpPr>
        <p:spPr>
          <a:xfrm>
            <a:off x="803260" y="4088587"/>
            <a:ext cx="1998928" cy="1482561"/>
          </a:xfrm>
          <a:prstGeom prst="roundRect">
            <a:avLst>
              <a:gd fmla="val 17184" name="adj"/>
            </a:avLst>
          </a:prstGeom>
          <a:noFill/>
          <a:ln cap="flat" cmpd="sng" w="31750">
            <a:solidFill>
              <a:srgbClr val="FFC20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t/>
            </a:r>
            <a:endParaRPr b="0" i="0" sz="2000" u="none" cap="none" strike="noStrike">
              <a:solidFill>
                <a:srgbClr val="3C383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5" name="Shape 505"/>
          <p:cNvSpPr/>
          <p:nvPr/>
        </p:nvSpPr>
        <p:spPr>
          <a:xfrm>
            <a:off x="811602" y="1044593"/>
            <a:ext cx="10283185" cy="617351"/>
          </a:xfrm>
          <a:prstGeom prst="roundRect">
            <a:avLst>
              <a:gd fmla="val 0" name="adj"/>
            </a:avLst>
          </a:prstGeom>
          <a:noFill/>
          <a:ln>
            <a:noFill/>
          </a:ln>
        </p:spPr>
        <p:txBody>
          <a:bodyPr anchorCtr="0" anchor="t" bIns="25425" lIns="50875" spcFirstLastPara="1" rIns="50875" wrap="square" tIns="25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837"/>
              </a:buClr>
              <a:buSzPts val="1959"/>
              <a:buFont typeface="Calibri"/>
              <a:buNone/>
            </a:pPr>
            <a:r>
              <a:rPr b="1" i="0" lang="ru-RU" sz="1959" u="none" cap="none" strike="noStrike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rPr>
              <a:t>Детально проработайте свой проект перед подачей заявки на президентский грант</a:t>
            </a:r>
            <a:endParaRPr/>
          </a:p>
        </p:txBody>
      </p:sp>
      <p:sp>
        <p:nvSpPr>
          <p:cNvPr id="506" name="Shape 506"/>
          <p:cNvSpPr/>
          <p:nvPr/>
        </p:nvSpPr>
        <p:spPr>
          <a:xfrm rot="8100000">
            <a:off x="2011136" y="2843586"/>
            <a:ext cx="2359910" cy="321014"/>
          </a:xfrm>
          <a:prstGeom prst="notchedRightArrow">
            <a:avLst>
              <a:gd fmla="val 50000" name="adj1"/>
              <a:gd fmla="val 50000" name="adj2"/>
            </a:avLst>
          </a:prstGeom>
          <a:solidFill>
            <a:srgbClr val="D8D8D8"/>
          </a:solidFill>
          <a:ln cap="flat" cmpd="sng" w="12700">
            <a:solidFill>
              <a:srgbClr val="A5A5A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7" name="Shape 507"/>
          <p:cNvSpPr/>
          <p:nvPr/>
        </p:nvSpPr>
        <p:spPr>
          <a:xfrm>
            <a:off x="2977121" y="3521396"/>
            <a:ext cx="1012759" cy="369332"/>
          </a:xfrm>
          <a:prstGeom prst="wedgeRoundRectCallout">
            <a:avLst>
              <a:gd fmla="val -38592" name="adj1"/>
              <a:gd fmla="val -162560" name="adj2"/>
              <a:gd fmla="val 16667" name="adj3"/>
            </a:avLst>
          </a:prstGeom>
          <a:solidFill>
            <a:srgbClr val="FFF2CF"/>
          </a:solidFill>
          <a:ln cap="flat" cmpd="sng" w="12700">
            <a:solidFill>
              <a:srgbClr val="FFD96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837"/>
              </a:buClr>
              <a:buSzPts val="1800"/>
              <a:buFont typeface="Calibri"/>
              <a:buNone/>
            </a:pPr>
            <a:r>
              <a:rPr b="0" i="1" lang="ru-RU" sz="1800" u="none" cap="none" strike="noStrike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rPr>
              <a:t>Анализ</a:t>
            </a:r>
            <a:endParaRPr/>
          </a:p>
        </p:txBody>
      </p:sp>
      <p:sp>
        <p:nvSpPr>
          <p:cNvPr id="508" name="Shape 508"/>
          <p:cNvSpPr/>
          <p:nvPr/>
        </p:nvSpPr>
        <p:spPr>
          <a:xfrm rot="-5400000">
            <a:off x="1353035" y="3283424"/>
            <a:ext cx="922410" cy="321014"/>
          </a:xfrm>
          <a:prstGeom prst="notchedRightArrow">
            <a:avLst>
              <a:gd fmla="val 50000" name="adj1"/>
              <a:gd fmla="val 50000" name="adj2"/>
            </a:avLst>
          </a:prstGeom>
          <a:solidFill>
            <a:srgbClr val="D8D8D8"/>
          </a:solidFill>
          <a:ln cap="flat" cmpd="sng" w="12700">
            <a:solidFill>
              <a:srgbClr val="A5A5A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9" name="Shape 509"/>
          <p:cNvSpPr/>
          <p:nvPr/>
        </p:nvSpPr>
        <p:spPr>
          <a:xfrm>
            <a:off x="2946210" y="2467358"/>
            <a:ext cx="1150586" cy="321014"/>
          </a:xfrm>
          <a:prstGeom prst="notchedRightArrow">
            <a:avLst>
              <a:gd fmla="val 50000" name="adj1"/>
              <a:gd fmla="val 50000" name="adj2"/>
            </a:avLst>
          </a:prstGeom>
          <a:solidFill>
            <a:srgbClr val="D8D8D8"/>
          </a:solidFill>
          <a:ln cap="flat" cmpd="sng" w="12700">
            <a:solidFill>
              <a:srgbClr val="A5A5A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0" name="Shape 510"/>
          <p:cNvSpPr/>
          <p:nvPr/>
        </p:nvSpPr>
        <p:spPr>
          <a:xfrm>
            <a:off x="9544471" y="1684133"/>
            <a:ext cx="1710328" cy="4646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837"/>
              </a:buClr>
              <a:buSzPts val="2400"/>
              <a:buFont typeface="Calibri"/>
              <a:buNone/>
            </a:pPr>
            <a:r>
              <a:rPr b="1" i="0" lang="ru-RU" sz="2400" u="none" cap="none" strike="noStrike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rPr>
              <a:t>Будущее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6" name="Shape 516"/>
          <p:cNvGrpSpPr/>
          <p:nvPr/>
        </p:nvGrpSpPr>
        <p:grpSpPr>
          <a:xfrm>
            <a:off x="3492742" y="1615613"/>
            <a:ext cx="5396596" cy="4467687"/>
            <a:chOff x="3590660" y="1105103"/>
            <a:chExt cx="6787163" cy="5210679"/>
          </a:xfrm>
        </p:grpSpPr>
        <p:cxnSp>
          <p:nvCxnSpPr>
            <p:cNvPr id="517" name="Shape 517"/>
            <p:cNvCxnSpPr/>
            <p:nvPr/>
          </p:nvCxnSpPr>
          <p:spPr>
            <a:xfrm>
              <a:off x="3590660" y="1105103"/>
              <a:ext cx="0" cy="5210679"/>
            </a:xfrm>
            <a:prstGeom prst="straightConnector1">
              <a:avLst/>
            </a:prstGeom>
            <a:noFill/>
            <a:ln cap="rnd" cmpd="sng" w="38100">
              <a:solidFill>
                <a:srgbClr val="BFBFBF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518" name="Shape 518"/>
            <p:cNvCxnSpPr/>
            <p:nvPr/>
          </p:nvCxnSpPr>
          <p:spPr>
            <a:xfrm>
              <a:off x="10377823" y="1105103"/>
              <a:ext cx="0" cy="5210679"/>
            </a:xfrm>
            <a:prstGeom prst="straightConnector1">
              <a:avLst/>
            </a:prstGeom>
            <a:noFill/>
            <a:ln cap="rnd" cmpd="sng" w="38100">
              <a:solidFill>
                <a:srgbClr val="BFBFBF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sp>
        <p:nvSpPr>
          <p:cNvPr id="519" name="Shape 519"/>
          <p:cNvSpPr/>
          <p:nvPr/>
        </p:nvSpPr>
        <p:spPr>
          <a:xfrm rot="-633924">
            <a:off x="7940982" y="5366931"/>
            <a:ext cx="1387650" cy="321014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rgbClr val="D8D8D8"/>
          </a:solidFill>
          <a:ln cap="flat" cmpd="sng" w="12700">
            <a:solidFill>
              <a:srgbClr val="A5A5A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20" name="Shape 520"/>
          <p:cNvCxnSpPr/>
          <p:nvPr/>
        </p:nvCxnSpPr>
        <p:spPr>
          <a:xfrm rot="10800000">
            <a:off x="6999829" y="5557259"/>
            <a:ext cx="0" cy="312722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miter lim="800000"/>
            <a:headEnd len="sm" w="sm" type="none"/>
            <a:tailEnd len="lg" w="lg" type="triangle"/>
          </a:ln>
        </p:spPr>
      </p:cxnSp>
      <p:cxnSp>
        <p:nvCxnSpPr>
          <p:cNvPr id="521" name="Shape 521"/>
          <p:cNvCxnSpPr/>
          <p:nvPr/>
        </p:nvCxnSpPr>
        <p:spPr>
          <a:xfrm>
            <a:off x="5383879" y="5557259"/>
            <a:ext cx="0" cy="312722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miter lim="800000"/>
            <a:headEnd len="sm" w="sm" type="none"/>
            <a:tailEnd len="lg" w="lg" type="triangle"/>
          </a:ln>
        </p:spPr>
      </p:cxnSp>
      <p:sp>
        <p:nvSpPr>
          <p:cNvPr id="522" name="Shape 522"/>
          <p:cNvSpPr/>
          <p:nvPr/>
        </p:nvSpPr>
        <p:spPr>
          <a:xfrm>
            <a:off x="803260" y="5055574"/>
            <a:ext cx="1998927" cy="523302"/>
          </a:xfrm>
          <a:prstGeom prst="roundRect">
            <a:avLst>
              <a:gd fmla="val 50000" name="adj"/>
            </a:avLst>
          </a:prstGeom>
          <a:solidFill>
            <a:schemeClr val="accent5"/>
          </a:solidFill>
          <a:ln cap="flat" cmpd="sng" w="31750">
            <a:solidFill>
              <a:srgbClr val="FFC20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t/>
            </a:r>
            <a:endParaRPr b="0" i="0" sz="2000" u="none" cap="none" strike="noStrike">
              <a:solidFill>
                <a:srgbClr val="3C383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3" name="Shape 523"/>
          <p:cNvSpPr/>
          <p:nvPr/>
        </p:nvSpPr>
        <p:spPr>
          <a:xfrm>
            <a:off x="910040" y="4221915"/>
            <a:ext cx="1802934" cy="6110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837"/>
              </a:buClr>
              <a:buSzPts val="1800"/>
              <a:buFont typeface="Calibri"/>
              <a:buNone/>
            </a:pPr>
            <a:r>
              <a:rPr b="0" i="0" lang="ru-RU" sz="1800" u="none" cap="none" strike="noStrike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rPr>
              <a:t>Социальная </a:t>
            </a:r>
            <a:br>
              <a:rPr b="0" i="0" lang="ru-RU" sz="1800" u="none" cap="none" strike="noStrike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ru-RU" sz="1800" u="none" cap="none" strike="noStrike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rPr>
              <a:t>среда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t/>
            </a:r>
            <a:endParaRPr b="0" i="0" sz="2000" u="none" cap="none" strike="noStrike">
              <a:solidFill>
                <a:srgbClr val="3C383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4" name="Shape 524"/>
          <p:cNvSpPr/>
          <p:nvPr/>
        </p:nvSpPr>
        <p:spPr>
          <a:xfrm>
            <a:off x="2968254" y="4328015"/>
            <a:ext cx="6342091" cy="952927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1"/>
          </a:solidFill>
          <a:ln cap="flat" cmpd="sng" w="31750">
            <a:solidFill>
              <a:srgbClr val="FFC20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t/>
            </a:r>
            <a:endParaRPr b="0" i="0" sz="2000" u="none" cap="none" strike="noStrike">
              <a:solidFill>
                <a:srgbClr val="3C383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5" name="Shape 525"/>
          <p:cNvSpPr/>
          <p:nvPr/>
        </p:nvSpPr>
        <p:spPr>
          <a:xfrm>
            <a:off x="937201" y="1664933"/>
            <a:ext cx="1802934" cy="43499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837"/>
              </a:buClr>
              <a:buSzPts val="2400"/>
              <a:buFont typeface="Calibri"/>
              <a:buNone/>
            </a:pPr>
            <a:r>
              <a:rPr b="1" i="0" lang="ru-RU" sz="2400" u="none" cap="none" strike="noStrike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rPr>
              <a:t>Настоящее</a:t>
            </a:r>
            <a:endParaRPr/>
          </a:p>
        </p:txBody>
      </p:sp>
      <p:sp>
        <p:nvSpPr>
          <p:cNvPr id="526" name="Shape 526"/>
          <p:cNvSpPr/>
          <p:nvPr/>
        </p:nvSpPr>
        <p:spPr>
          <a:xfrm>
            <a:off x="9544471" y="1684133"/>
            <a:ext cx="1710328" cy="4646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837"/>
              </a:buClr>
              <a:buSzPts val="2400"/>
              <a:buFont typeface="Calibri"/>
              <a:buNone/>
            </a:pPr>
            <a:r>
              <a:rPr b="1" i="0" lang="ru-RU" sz="2400" u="none" cap="none" strike="noStrike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rPr>
              <a:t>Будущее</a:t>
            </a:r>
            <a:endParaRPr/>
          </a:p>
        </p:txBody>
      </p:sp>
      <p:sp>
        <p:nvSpPr>
          <p:cNvPr id="527" name="Shape 527"/>
          <p:cNvSpPr/>
          <p:nvPr/>
        </p:nvSpPr>
        <p:spPr>
          <a:xfrm>
            <a:off x="4187268" y="4563882"/>
            <a:ext cx="3699652" cy="4646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837"/>
              </a:buClr>
              <a:buSzPts val="1800"/>
              <a:buFont typeface="Calibri"/>
              <a:buNone/>
            </a:pPr>
            <a:r>
              <a:rPr b="0" i="0" lang="ru-RU" sz="1800" u="none" cap="none" strike="noStrike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rPr>
              <a:t>Реализация проекта – мероприятия</a:t>
            </a:r>
            <a:endParaRPr/>
          </a:p>
        </p:txBody>
      </p:sp>
      <p:sp>
        <p:nvSpPr>
          <p:cNvPr id="528" name="Shape 528"/>
          <p:cNvSpPr/>
          <p:nvPr/>
        </p:nvSpPr>
        <p:spPr>
          <a:xfrm>
            <a:off x="3757274" y="5898285"/>
            <a:ext cx="1851146" cy="4291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837"/>
              </a:buClr>
              <a:buSzPts val="1800"/>
              <a:buFont typeface="Calibri"/>
              <a:buNone/>
            </a:pPr>
            <a:r>
              <a:rPr b="0" i="0" lang="ru-RU" sz="1800" u="none" cap="none" strike="noStrike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rPr>
              <a:t>Команда</a:t>
            </a:r>
            <a:endParaRPr/>
          </a:p>
        </p:txBody>
      </p:sp>
      <p:sp>
        <p:nvSpPr>
          <p:cNvPr id="529" name="Shape 529"/>
          <p:cNvSpPr/>
          <p:nvPr/>
        </p:nvSpPr>
        <p:spPr>
          <a:xfrm>
            <a:off x="6958077" y="5900141"/>
            <a:ext cx="1167263" cy="389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837"/>
              </a:buClr>
              <a:buSzPts val="1800"/>
              <a:buFont typeface="Calibri"/>
              <a:buNone/>
            </a:pPr>
            <a:r>
              <a:rPr b="0" i="0" lang="ru-RU" sz="1800" u="none" cap="none" strike="noStrike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rPr>
              <a:t>Бюджет</a:t>
            </a:r>
            <a:endParaRPr/>
          </a:p>
        </p:txBody>
      </p:sp>
      <p:pic>
        <p:nvPicPr>
          <p:cNvPr id="530" name="Shape 5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14397" y="5339083"/>
            <a:ext cx="617238" cy="617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531" name="Shape 5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80811" y="5367302"/>
            <a:ext cx="853988" cy="594078"/>
          </a:xfrm>
          <a:prstGeom prst="rect">
            <a:avLst/>
          </a:prstGeom>
          <a:noFill/>
          <a:ln>
            <a:noFill/>
          </a:ln>
        </p:spPr>
      </p:pic>
      <p:sp>
        <p:nvSpPr>
          <p:cNvPr id="532" name="Shape 532"/>
          <p:cNvSpPr/>
          <p:nvPr/>
        </p:nvSpPr>
        <p:spPr>
          <a:xfrm>
            <a:off x="890132" y="4929151"/>
            <a:ext cx="1776460" cy="73519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350" lIns="72700" spcFirstLastPara="1" rIns="72700" wrap="square" tIns="363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837"/>
              </a:buClr>
              <a:buSzPts val="1800"/>
              <a:buFont typeface="Calibri"/>
              <a:buNone/>
            </a:pPr>
            <a:r>
              <a:rPr b="0" i="0" lang="ru-RU" sz="1800" u="none" cap="none" strike="noStrike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rPr>
              <a:t>Целевая группа</a:t>
            </a:r>
            <a:endParaRPr/>
          </a:p>
        </p:txBody>
      </p:sp>
      <p:sp>
        <p:nvSpPr>
          <p:cNvPr id="533" name="Shape 533"/>
          <p:cNvSpPr txBox="1"/>
          <p:nvPr>
            <p:ph type="title"/>
          </p:nvPr>
        </p:nvSpPr>
        <p:spPr>
          <a:xfrm>
            <a:off x="2458720" y="195058"/>
            <a:ext cx="8895080" cy="81502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24E33"/>
              </a:buClr>
              <a:buSzPts val="2800"/>
              <a:buFont typeface="Calibri"/>
              <a:buNone/>
            </a:pPr>
            <a:r>
              <a:rPr b="1" i="0" lang="ru-RU" sz="2800" u="none" cap="none" strike="noStrike">
                <a:solidFill>
                  <a:srgbClr val="624E33"/>
                </a:solidFill>
                <a:latin typeface="Calibri"/>
                <a:ea typeface="Calibri"/>
                <a:cs typeface="Calibri"/>
                <a:sym typeface="Calibri"/>
              </a:rPr>
              <a:t>Социальное проектирование </a:t>
            </a:r>
            <a:endParaRPr/>
          </a:p>
        </p:txBody>
      </p:sp>
      <p:sp>
        <p:nvSpPr>
          <p:cNvPr id="534" name="Shape 534"/>
          <p:cNvSpPr txBox="1"/>
          <p:nvPr>
            <p:ph idx="12" type="sldNum"/>
          </p:nvPr>
        </p:nvSpPr>
        <p:spPr>
          <a:xfrm>
            <a:off x="10683240" y="6356350"/>
            <a:ext cx="7696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>
                <a:solidFill>
                  <a:srgbClr val="C2A17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rgbClr val="C2A1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5" name="Shape 535"/>
          <p:cNvSpPr/>
          <p:nvPr/>
        </p:nvSpPr>
        <p:spPr>
          <a:xfrm>
            <a:off x="8511408" y="5864795"/>
            <a:ext cx="1825038" cy="369332"/>
          </a:xfrm>
          <a:prstGeom prst="wedgeRoundRectCallout">
            <a:avLst>
              <a:gd fmla="val -41764" name="adj1"/>
              <a:gd fmla="val -135051" name="adj2"/>
              <a:gd fmla="val 16667" name="adj3"/>
            </a:avLst>
          </a:prstGeom>
          <a:solidFill>
            <a:srgbClr val="FFF2CF"/>
          </a:solidFill>
          <a:ln cap="flat" cmpd="sng" w="12700">
            <a:solidFill>
              <a:srgbClr val="FFD96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837"/>
              </a:buClr>
              <a:buSzPts val="1800"/>
              <a:buFont typeface="Calibri"/>
              <a:buNone/>
            </a:pPr>
            <a:r>
              <a:rPr b="0" i="1" lang="ru-RU" sz="1800" u="none" cap="none" strike="noStrike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rPr>
              <a:t>Соразмерность</a:t>
            </a:r>
            <a:endParaRPr/>
          </a:p>
        </p:txBody>
      </p:sp>
      <p:cxnSp>
        <p:nvCxnSpPr>
          <p:cNvPr id="536" name="Shape 536"/>
          <p:cNvCxnSpPr/>
          <p:nvPr/>
        </p:nvCxnSpPr>
        <p:spPr>
          <a:xfrm>
            <a:off x="6179196" y="2841947"/>
            <a:ext cx="0" cy="215066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miter lim="800000"/>
            <a:headEnd len="sm" w="sm" type="none"/>
            <a:tailEnd len="lg" w="lg" type="triangle"/>
          </a:ln>
        </p:spPr>
      </p:cxnSp>
      <p:sp>
        <p:nvSpPr>
          <p:cNvPr id="537" name="Shape 537"/>
          <p:cNvSpPr/>
          <p:nvPr/>
        </p:nvSpPr>
        <p:spPr>
          <a:xfrm>
            <a:off x="4205288" y="3072620"/>
            <a:ext cx="3962263" cy="435357"/>
          </a:xfrm>
          <a:prstGeom prst="roundRect">
            <a:avLst>
              <a:gd fmla="val 50000" name="adj"/>
            </a:avLst>
          </a:prstGeom>
          <a:solidFill>
            <a:schemeClr val="accent5"/>
          </a:solidFill>
          <a:ln cap="flat" cmpd="sng" w="31750">
            <a:solidFill>
              <a:srgbClr val="FFC20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t/>
            </a:r>
            <a:endParaRPr b="0" i="0" sz="2000" u="none" cap="none" strike="noStrike">
              <a:solidFill>
                <a:srgbClr val="3C383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8" name="Shape 538"/>
          <p:cNvSpPr/>
          <p:nvPr/>
        </p:nvSpPr>
        <p:spPr>
          <a:xfrm>
            <a:off x="5412258" y="2440490"/>
            <a:ext cx="152477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837"/>
              </a:buClr>
              <a:buSzPts val="1800"/>
              <a:buFont typeface="Calibri"/>
              <a:buNone/>
            </a:pPr>
            <a:r>
              <a:rPr b="0" i="0" lang="ru-RU" sz="1800" u="none" cap="none" strike="noStrike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rPr>
              <a:t>Идея проекта</a:t>
            </a:r>
            <a:endParaRPr/>
          </a:p>
        </p:txBody>
      </p:sp>
      <p:sp>
        <p:nvSpPr>
          <p:cNvPr id="539" name="Shape 539"/>
          <p:cNvSpPr/>
          <p:nvPr/>
        </p:nvSpPr>
        <p:spPr>
          <a:xfrm>
            <a:off x="4205288" y="2406974"/>
            <a:ext cx="3962263" cy="435357"/>
          </a:xfrm>
          <a:prstGeom prst="roundRect">
            <a:avLst>
              <a:gd fmla="val 50000" name="adj"/>
            </a:avLst>
          </a:prstGeom>
          <a:noFill/>
          <a:ln cap="flat" cmpd="sng" w="31750">
            <a:solidFill>
              <a:srgbClr val="FFC20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t/>
            </a:r>
            <a:endParaRPr b="0" i="0" sz="2000" u="none" cap="none" strike="noStrike">
              <a:solidFill>
                <a:srgbClr val="3C383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0" name="Shape 540"/>
          <p:cNvSpPr/>
          <p:nvPr/>
        </p:nvSpPr>
        <p:spPr>
          <a:xfrm>
            <a:off x="3367787" y="3103278"/>
            <a:ext cx="563004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837"/>
              </a:buClr>
              <a:buSzPts val="1800"/>
              <a:buFont typeface="Calibri"/>
              <a:buNone/>
            </a:pPr>
            <a:r>
              <a:rPr b="0" i="0" lang="ru-RU" sz="1800" u="none" cap="none" strike="noStrike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rPr>
              <a:t>Цель проекта – решение проблемы</a:t>
            </a:r>
            <a:endParaRPr/>
          </a:p>
        </p:txBody>
      </p:sp>
      <p:sp>
        <p:nvSpPr>
          <p:cNvPr id="541" name="Shape 541"/>
          <p:cNvSpPr/>
          <p:nvPr/>
        </p:nvSpPr>
        <p:spPr>
          <a:xfrm>
            <a:off x="4205288" y="1726750"/>
            <a:ext cx="3962263" cy="435357"/>
          </a:xfrm>
          <a:prstGeom prst="roundRect">
            <a:avLst>
              <a:gd fmla="val 50000" name="adj"/>
            </a:avLst>
          </a:prstGeom>
          <a:solidFill>
            <a:schemeClr val="accent5"/>
          </a:solidFill>
          <a:ln cap="flat" cmpd="sng" w="31750">
            <a:solidFill>
              <a:srgbClr val="FFC20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t/>
            </a:r>
            <a:endParaRPr b="0" i="0" sz="2000" u="none" cap="none" strike="noStrike">
              <a:solidFill>
                <a:srgbClr val="3C383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2" name="Shape 542"/>
          <p:cNvSpPr/>
          <p:nvPr/>
        </p:nvSpPr>
        <p:spPr>
          <a:xfrm>
            <a:off x="4016029" y="1768309"/>
            <a:ext cx="434263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837"/>
              </a:buClr>
              <a:buSzPts val="1800"/>
              <a:buFont typeface="Calibri"/>
              <a:buNone/>
            </a:pPr>
            <a:r>
              <a:rPr b="0" i="0" lang="ru-RU" sz="1800" u="none" cap="none" strike="noStrike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rPr>
              <a:t>Инициатор</a:t>
            </a:r>
            <a:endParaRPr/>
          </a:p>
        </p:txBody>
      </p:sp>
      <p:sp>
        <p:nvSpPr>
          <p:cNvPr id="543" name="Shape 543"/>
          <p:cNvSpPr/>
          <p:nvPr/>
        </p:nvSpPr>
        <p:spPr>
          <a:xfrm>
            <a:off x="5755113" y="3789053"/>
            <a:ext cx="87716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837"/>
              </a:buClr>
              <a:buSzPts val="1800"/>
              <a:buFont typeface="Calibri"/>
              <a:buNone/>
            </a:pPr>
            <a:r>
              <a:rPr b="0" i="0" lang="ru-RU" sz="1800" u="none" cap="none" strike="noStrike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rPr>
              <a:t>Задачи</a:t>
            </a:r>
            <a:endParaRPr/>
          </a:p>
        </p:txBody>
      </p:sp>
      <p:sp>
        <p:nvSpPr>
          <p:cNvPr id="544" name="Shape 544"/>
          <p:cNvSpPr/>
          <p:nvPr/>
        </p:nvSpPr>
        <p:spPr>
          <a:xfrm>
            <a:off x="4205288" y="3755537"/>
            <a:ext cx="3962263" cy="435357"/>
          </a:xfrm>
          <a:prstGeom prst="roundRect">
            <a:avLst>
              <a:gd fmla="val 50000" name="adj"/>
            </a:avLst>
          </a:prstGeom>
          <a:noFill/>
          <a:ln cap="flat" cmpd="sng" w="31750">
            <a:solidFill>
              <a:srgbClr val="FFC20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t/>
            </a:r>
            <a:endParaRPr b="0" i="0" sz="2000" u="none" cap="none" strike="noStrike">
              <a:solidFill>
                <a:srgbClr val="3C383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45" name="Shape 545"/>
          <p:cNvCxnSpPr/>
          <p:nvPr/>
        </p:nvCxnSpPr>
        <p:spPr>
          <a:xfrm>
            <a:off x="6179196" y="3516564"/>
            <a:ext cx="0" cy="215066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miter lim="800000"/>
            <a:headEnd len="sm" w="sm" type="none"/>
            <a:tailEnd len="lg" w="lg" type="triangle"/>
          </a:ln>
        </p:spPr>
      </p:cxnSp>
      <p:cxnSp>
        <p:nvCxnSpPr>
          <p:cNvPr id="546" name="Shape 546"/>
          <p:cNvCxnSpPr/>
          <p:nvPr/>
        </p:nvCxnSpPr>
        <p:spPr>
          <a:xfrm>
            <a:off x="6179196" y="2181548"/>
            <a:ext cx="0" cy="215066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miter lim="800000"/>
            <a:headEnd len="sm" w="sm" type="none"/>
            <a:tailEnd len="lg" w="lg" type="triangle"/>
          </a:ln>
        </p:spPr>
      </p:cxnSp>
      <p:sp>
        <p:nvSpPr>
          <p:cNvPr id="547" name="Shape 547"/>
          <p:cNvSpPr/>
          <p:nvPr/>
        </p:nvSpPr>
        <p:spPr>
          <a:xfrm>
            <a:off x="814388" y="2406975"/>
            <a:ext cx="1996529" cy="435357"/>
          </a:xfrm>
          <a:prstGeom prst="roundRect">
            <a:avLst>
              <a:gd fmla="val 50000" name="adj"/>
            </a:avLst>
          </a:prstGeom>
          <a:noFill/>
          <a:ln cap="flat" cmpd="sng" w="31750">
            <a:solidFill>
              <a:srgbClr val="FFC20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t/>
            </a:r>
            <a:endParaRPr b="0" i="0" sz="2000" u="none" cap="none" strike="noStrike">
              <a:solidFill>
                <a:srgbClr val="3C383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48" name="Shape 548"/>
          <p:cNvCxnSpPr/>
          <p:nvPr/>
        </p:nvCxnSpPr>
        <p:spPr>
          <a:xfrm>
            <a:off x="6179196" y="4227764"/>
            <a:ext cx="0" cy="312722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miter lim="800000"/>
            <a:headEnd len="sm" w="sm" type="none"/>
            <a:tailEnd len="lg" w="lg" type="triangle"/>
          </a:ln>
        </p:spPr>
      </p:cxnSp>
      <p:sp>
        <p:nvSpPr>
          <p:cNvPr id="549" name="Shape 549"/>
          <p:cNvSpPr/>
          <p:nvPr/>
        </p:nvSpPr>
        <p:spPr>
          <a:xfrm>
            <a:off x="5540240" y="5482738"/>
            <a:ext cx="1292360" cy="435357"/>
          </a:xfrm>
          <a:prstGeom prst="roundRect">
            <a:avLst>
              <a:gd fmla="val 50000" name="adj"/>
            </a:avLst>
          </a:prstGeom>
          <a:noFill/>
          <a:ln cap="flat" cmpd="sng" w="31750">
            <a:solidFill>
              <a:srgbClr val="FFC20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t/>
            </a:r>
            <a:endParaRPr b="0" i="0" sz="2000" u="none" cap="none" strike="noStrike">
              <a:solidFill>
                <a:srgbClr val="3C383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0" name="Shape 550"/>
          <p:cNvSpPr/>
          <p:nvPr/>
        </p:nvSpPr>
        <p:spPr>
          <a:xfrm>
            <a:off x="5696604" y="5528954"/>
            <a:ext cx="99418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837"/>
              </a:buClr>
              <a:buSzPts val="1800"/>
              <a:buFont typeface="Calibri"/>
              <a:buNone/>
            </a:pPr>
            <a:r>
              <a:rPr b="0" i="0" lang="ru-RU" sz="1800" u="none" cap="none" strike="noStrike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rPr>
              <a:t>Ресурсы</a:t>
            </a:r>
            <a:endParaRPr/>
          </a:p>
        </p:txBody>
      </p:sp>
      <p:sp>
        <p:nvSpPr>
          <p:cNvPr id="551" name="Shape 551"/>
          <p:cNvSpPr/>
          <p:nvPr/>
        </p:nvSpPr>
        <p:spPr>
          <a:xfrm>
            <a:off x="1229141" y="2438341"/>
            <a:ext cx="119455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837"/>
              </a:buClr>
              <a:buSzPts val="1800"/>
              <a:buFont typeface="Calibri"/>
              <a:buNone/>
            </a:pPr>
            <a:r>
              <a:rPr b="0" i="0" lang="ru-RU" sz="1800" u="none" cap="none" strike="noStrike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rPr>
              <a:t>Проблема</a:t>
            </a:r>
            <a:endParaRPr/>
          </a:p>
        </p:txBody>
      </p:sp>
      <p:sp>
        <p:nvSpPr>
          <p:cNvPr id="552" name="Shape 552"/>
          <p:cNvSpPr/>
          <p:nvPr/>
        </p:nvSpPr>
        <p:spPr>
          <a:xfrm>
            <a:off x="803260" y="4088587"/>
            <a:ext cx="1998928" cy="1482561"/>
          </a:xfrm>
          <a:prstGeom prst="roundRect">
            <a:avLst>
              <a:gd fmla="val 17184" name="adj"/>
            </a:avLst>
          </a:prstGeom>
          <a:noFill/>
          <a:ln cap="flat" cmpd="sng" w="31750">
            <a:solidFill>
              <a:srgbClr val="FFC20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t/>
            </a:r>
            <a:endParaRPr b="0" i="0" sz="2000" u="none" cap="none" strike="noStrike">
              <a:solidFill>
                <a:srgbClr val="3C383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53" name="Shape 553"/>
          <p:cNvGrpSpPr/>
          <p:nvPr/>
        </p:nvGrpSpPr>
        <p:grpSpPr>
          <a:xfrm rot="5400000">
            <a:off x="5959026" y="5162570"/>
            <a:ext cx="469336" cy="135929"/>
            <a:chOff x="3625984" y="2263466"/>
            <a:chExt cx="418786" cy="121289"/>
          </a:xfrm>
        </p:grpSpPr>
        <p:cxnSp>
          <p:nvCxnSpPr>
            <p:cNvPr id="554" name="Shape 554"/>
            <p:cNvCxnSpPr/>
            <p:nvPr/>
          </p:nvCxnSpPr>
          <p:spPr>
            <a:xfrm rot="10800000">
              <a:off x="3866140" y="2147346"/>
              <a:ext cx="0" cy="357259"/>
            </a:xfrm>
            <a:prstGeom prst="straightConnector1">
              <a:avLst/>
            </a:prstGeom>
            <a:noFill/>
            <a:ln cap="flat" cmpd="sng" w="28575">
              <a:solidFill>
                <a:srgbClr val="FFFFFF"/>
              </a:solidFill>
              <a:prstDash val="solid"/>
              <a:miter lim="800000"/>
              <a:headEnd len="sm" w="sm" type="none"/>
              <a:tailEnd len="lg" w="lg" type="triangle"/>
            </a:ln>
          </p:spPr>
        </p:cxnSp>
        <p:sp>
          <p:nvSpPr>
            <p:cNvPr id="555" name="Shape 555"/>
            <p:cNvSpPr/>
            <p:nvPr/>
          </p:nvSpPr>
          <p:spPr>
            <a:xfrm>
              <a:off x="3625984" y="2263466"/>
              <a:ext cx="123056" cy="12128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None/>
              </a:pPr>
              <a:r>
                <a:t/>
              </a:r>
              <a:endParaRPr b="0" i="0" sz="2000" u="none" cap="none" strike="noStrike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56" name="Shape 556"/>
          <p:cNvSpPr/>
          <p:nvPr/>
        </p:nvSpPr>
        <p:spPr>
          <a:xfrm>
            <a:off x="9530707" y="4540486"/>
            <a:ext cx="1802934" cy="6110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837"/>
              </a:buClr>
              <a:buSzPts val="1800"/>
              <a:buFont typeface="Calibri"/>
              <a:buNone/>
            </a:pPr>
            <a:r>
              <a:rPr b="0" i="0" lang="ru-RU" sz="1800" u="none" cap="none" strike="noStrike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rPr>
              <a:t>Улучшенная</a:t>
            </a:r>
            <a:br>
              <a:rPr b="0" i="0" lang="ru-RU" sz="1800" u="none" cap="none" strike="noStrike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ru-RU" sz="1800" u="none" cap="none" strike="noStrike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rPr>
              <a:t>социальная </a:t>
            </a:r>
            <a:br>
              <a:rPr b="0" i="0" lang="ru-RU" sz="1800" u="none" cap="none" strike="noStrike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ru-RU" sz="1800" u="none" cap="none" strike="noStrike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rPr>
              <a:t>среда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t/>
            </a:r>
            <a:endParaRPr b="0" i="0" sz="2000" u="none" cap="none" strike="noStrike">
              <a:solidFill>
                <a:srgbClr val="3C383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7" name="Shape 557"/>
          <p:cNvSpPr/>
          <p:nvPr/>
        </p:nvSpPr>
        <p:spPr>
          <a:xfrm>
            <a:off x="9423927" y="4088587"/>
            <a:ext cx="1998928" cy="1482561"/>
          </a:xfrm>
          <a:prstGeom prst="roundRect">
            <a:avLst>
              <a:gd fmla="val 17184" name="adj"/>
            </a:avLst>
          </a:prstGeom>
          <a:noFill/>
          <a:ln cap="flat" cmpd="sng" w="31750">
            <a:solidFill>
              <a:srgbClr val="FFC20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t/>
            </a:r>
            <a:endParaRPr b="0" i="0" sz="2000" u="none" cap="none" strike="noStrike">
              <a:solidFill>
                <a:srgbClr val="3C383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8" name="Shape 558"/>
          <p:cNvSpPr/>
          <p:nvPr/>
        </p:nvSpPr>
        <p:spPr>
          <a:xfrm>
            <a:off x="9530707" y="4197586"/>
            <a:ext cx="1802934" cy="6110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837"/>
              </a:buClr>
              <a:buSzPts val="1800"/>
              <a:buFont typeface="Calibri"/>
              <a:buNone/>
            </a:pPr>
            <a:r>
              <a:rPr b="1" i="0" lang="ru-RU" sz="1800" u="none" cap="none" strike="noStrike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rPr>
              <a:t>Результат</a:t>
            </a:r>
            <a:endParaRPr b="1" i="0" sz="2000" u="none" cap="none" strike="noStrike">
              <a:solidFill>
                <a:srgbClr val="3C383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9" name="Shape 559"/>
          <p:cNvSpPr/>
          <p:nvPr/>
        </p:nvSpPr>
        <p:spPr>
          <a:xfrm>
            <a:off x="10011241" y="3419721"/>
            <a:ext cx="1904850" cy="369332"/>
          </a:xfrm>
          <a:prstGeom prst="wedgeRoundRectCallout">
            <a:avLst>
              <a:gd fmla="val -42354" name="adj1"/>
              <a:gd fmla="val 181304" name="adj2"/>
              <a:gd fmla="val 16667" name="adj3"/>
            </a:avLst>
          </a:prstGeom>
          <a:solidFill>
            <a:srgbClr val="FFF2CF"/>
          </a:solidFill>
          <a:ln cap="flat" cmpd="sng" w="12700">
            <a:solidFill>
              <a:srgbClr val="FFD96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837"/>
              </a:buClr>
              <a:buSzPts val="1800"/>
              <a:buFont typeface="Calibri"/>
              <a:buNone/>
            </a:pPr>
            <a:r>
              <a:rPr b="0" i="1" lang="ru-RU" sz="1800" u="none" cap="none" strike="noStrike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rPr>
              <a:t>Достижимость</a:t>
            </a:r>
            <a:endParaRPr/>
          </a:p>
        </p:txBody>
      </p:sp>
      <p:sp>
        <p:nvSpPr>
          <p:cNvPr id="560" name="Shape 560"/>
          <p:cNvSpPr/>
          <p:nvPr/>
        </p:nvSpPr>
        <p:spPr>
          <a:xfrm>
            <a:off x="9376000" y="2340669"/>
            <a:ext cx="2433391" cy="751402"/>
          </a:xfrm>
          <a:prstGeom prst="wedgeRoundRectCallout">
            <a:avLst>
              <a:gd fmla="val -65423" name="adj1"/>
              <a:gd fmla="val 38073" name="adj2"/>
              <a:gd fmla="val 16667" name="adj3"/>
            </a:avLst>
          </a:prstGeom>
          <a:solidFill>
            <a:srgbClr val="FFF2CF"/>
          </a:solidFill>
          <a:ln cap="flat" cmpd="sng" w="12700">
            <a:solidFill>
              <a:srgbClr val="FFD96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837"/>
              </a:buClr>
              <a:buSzPts val="1800"/>
              <a:buFont typeface="Calibri"/>
              <a:buNone/>
            </a:pPr>
            <a:r>
              <a:rPr b="0" i="1" lang="ru-RU" sz="1800" u="none" cap="none" strike="noStrike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rPr>
              <a:t>Оценка социального эффекта</a:t>
            </a:r>
            <a:endParaRPr/>
          </a:p>
        </p:txBody>
      </p:sp>
      <p:sp>
        <p:nvSpPr>
          <p:cNvPr id="561" name="Shape 561"/>
          <p:cNvSpPr/>
          <p:nvPr/>
        </p:nvSpPr>
        <p:spPr>
          <a:xfrm>
            <a:off x="811602" y="1044593"/>
            <a:ext cx="10283185" cy="617351"/>
          </a:xfrm>
          <a:prstGeom prst="roundRect">
            <a:avLst>
              <a:gd fmla="val 0" name="adj"/>
            </a:avLst>
          </a:prstGeom>
          <a:noFill/>
          <a:ln>
            <a:noFill/>
          </a:ln>
        </p:spPr>
        <p:txBody>
          <a:bodyPr anchorCtr="0" anchor="t" bIns="25425" lIns="50875" spcFirstLastPara="1" rIns="50875" wrap="square" tIns="25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837"/>
              </a:buClr>
              <a:buSzPts val="1959"/>
              <a:buFont typeface="Calibri"/>
              <a:buNone/>
            </a:pPr>
            <a:r>
              <a:rPr b="1" i="0" lang="ru-RU" sz="1959" u="none" cap="none" strike="noStrike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rPr>
              <a:t>Детально проработайте свой проект перед подачей заявки на президентский грант</a:t>
            </a:r>
            <a:endParaRPr/>
          </a:p>
        </p:txBody>
      </p:sp>
      <p:sp>
        <p:nvSpPr>
          <p:cNvPr id="562" name="Shape 562"/>
          <p:cNvSpPr/>
          <p:nvPr/>
        </p:nvSpPr>
        <p:spPr>
          <a:xfrm rot="2926648">
            <a:off x="7810981" y="2899447"/>
            <a:ext cx="2201912" cy="321014"/>
          </a:xfrm>
          <a:prstGeom prst="notchedRightArrow">
            <a:avLst>
              <a:gd fmla="val 50000" name="adj1"/>
              <a:gd fmla="val 50000" name="adj2"/>
            </a:avLst>
          </a:prstGeom>
          <a:solidFill>
            <a:srgbClr val="D8D8D8"/>
          </a:solidFill>
          <a:ln cap="flat" cmpd="sng" w="12700">
            <a:solidFill>
              <a:srgbClr val="A5A5A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3" name="Shape 563"/>
          <p:cNvSpPr/>
          <p:nvPr/>
        </p:nvSpPr>
        <p:spPr>
          <a:xfrm rot="8100000">
            <a:off x="2011136" y="2843586"/>
            <a:ext cx="2359910" cy="321014"/>
          </a:xfrm>
          <a:prstGeom prst="notchedRightArrow">
            <a:avLst>
              <a:gd fmla="val 50000" name="adj1"/>
              <a:gd fmla="val 50000" name="adj2"/>
            </a:avLst>
          </a:prstGeom>
          <a:solidFill>
            <a:srgbClr val="D8D8D8"/>
          </a:solidFill>
          <a:ln cap="flat" cmpd="sng" w="12700">
            <a:solidFill>
              <a:srgbClr val="A5A5A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4" name="Shape 564"/>
          <p:cNvSpPr/>
          <p:nvPr/>
        </p:nvSpPr>
        <p:spPr>
          <a:xfrm>
            <a:off x="2977121" y="3521396"/>
            <a:ext cx="1012759" cy="369332"/>
          </a:xfrm>
          <a:prstGeom prst="wedgeRoundRectCallout">
            <a:avLst>
              <a:gd fmla="val -38592" name="adj1"/>
              <a:gd fmla="val -162560" name="adj2"/>
              <a:gd fmla="val 16667" name="adj3"/>
            </a:avLst>
          </a:prstGeom>
          <a:solidFill>
            <a:srgbClr val="FFF2CF"/>
          </a:solidFill>
          <a:ln cap="flat" cmpd="sng" w="12700">
            <a:solidFill>
              <a:srgbClr val="FFD96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837"/>
              </a:buClr>
              <a:buSzPts val="1800"/>
              <a:buFont typeface="Calibri"/>
              <a:buNone/>
            </a:pPr>
            <a:r>
              <a:rPr b="0" i="1" lang="ru-RU" sz="1800" u="none" cap="none" strike="noStrike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rPr>
              <a:t>Анализ</a:t>
            </a:r>
            <a:endParaRPr/>
          </a:p>
        </p:txBody>
      </p:sp>
      <p:sp>
        <p:nvSpPr>
          <p:cNvPr id="565" name="Shape 565"/>
          <p:cNvSpPr/>
          <p:nvPr/>
        </p:nvSpPr>
        <p:spPr>
          <a:xfrm rot="-5400000">
            <a:off x="1353035" y="3283424"/>
            <a:ext cx="922410" cy="321014"/>
          </a:xfrm>
          <a:prstGeom prst="notchedRightArrow">
            <a:avLst>
              <a:gd fmla="val 50000" name="adj1"/>
              <a:gd fmla="val 50000" name="adj2"/>
            </a:avLst>
          </a:prstGeom>
          <a:solidFill>
            <a:srgbClr val="D8D8D8"/>
          </a:solidFill>
          <a:ln cap="flat" cmpd="sng" w="12700">
            <a:solidFill>
              <a:srgbClr val="A5A5A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6" name="Shape 566"/>
          <p:cNvSpPr/>
          <p:nvPr/>
        </p:nvSpPr>
        <p:spPr>
          <a:xfrm>
            <a:off x="2946210" y="2467358"/>
            <a:ext cx="1150586" cy="321014"/>
          </a:xfrm>
          <a:prstGeom prst="notchedRightArrow">
            <a:avLst>
              <a:gd fmla="val 50000" name="adj1"/>
              <a:gd fmla="val 50000" name="adj2"/>
            </a:avLst>
          </a:prstGeom>
          <a:solidFill>
            <a:srgbClr val="D8D8D8"/>
          </a:solidFill>
          <a:ln cap="flat" cmpd="sng" w="12700">
            <a:solidFill>
              <a:srgbClr val="A5A5A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Shape 572"/>
          <p:cNvSpPr/>
          <p:nvPr/>
        </p:nvSpPr>
        <p:spPr>
          <a:xfrm flipH="1" rot="-8662694">
            <a:off x="5275990" y="-3962970"/>
            <a:ext cx="5884021" cy="6520313"/>
          </a:xfrm>
          <a:prstGeom prst="arc">
            <a:avLst>
              <a:gd fmla="val 18221684" name="adj1"/>
              <a:gd fmla="val 19815734" name="adj2"/>
            </a:avLst>
          </a:prstGeom>
          <a:noFill/>
          <a:ln cap="rnd" cmpd="sng" w="31750">
            <a:solidFill>
              <a:schemeClr val="accent5"/>
            </a:solidFill>
            <a:prstDash val="dot"/>
            <a:round/>
            <a:headEnd len="sm" w="sm" type="none"/>
            <a:tailEnd len="med" w="med" type="stealth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3" name="Shape 573"/>
          <p:cNvSpPr txBox="1"/>
          <p:nvPr>
            <p:ph type="title"/>
          </p:nvPr>
        </p:nvSpPr>
        <p:spPr>
          <a:xfrm>
            <a:off x="2458720" y="195058"/>
            <a:ext cx="8895080" cy="81502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24E33"/>
              </a:buClr>
              <a:buSzPts val="2800"/>
              <a:buFont typeface="Calibri"/>
              <a:buNone/>
            </a:pPr>
            <a:r>
              <a:rPr b="1" i="0" lang="ru-RU" sz="2800" u="none" cap="none" strike="noStrike">
                <a:solidFill>
                  <a:srgbClr val="624E33"/>
                </a:solidFill>
                <a:latin typeface="Calibri"/>
                <a:ea typeface="Calibri"/>
                <a:cs typeface="Calibri"/>
                <a:sym typeface="Calibri"/>
              </a:rPr>
              <a:t>Система экспертизы</a:t>
            </a:r>
            <a:endParaRPr/>
          </a:p>
        </p:txBody>
      </p:sp>
      <p:sp>
        <p:nvSpPr>
          <p:cNvPr id="574" name="Shape 574"/>
          <p:cNvSpPr txBox="1"/>
          <p:nvPr>
            <p:ph idx="12" type="sldNum"/>
          </p:nvPr>
        </p:nvSpPr>
        <p:spPr>
          <a:xfrm>
            <a:off x="10683240" y="6356350"/>
            <a:ext cx="7696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>
                <a:solidFill>
                  <a:srgbClr val="C2A17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rgbClr val="C2A1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75" name="Shape 5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3687" y="1137299"/>
            <a:ext cx="730206" cy="546657"/>
          </a:xfrm>
          <a:prstGeom prst="rect">
            <a:avLst/>
          </a:prstGeom>
          <a:noFill/>
          <a:ln>
            <a:noFill/>
          </a:ln>
        </p:spPr>
      </p:pic>
      <p:sp>
        <p:nvSpPr>
          <p:cNvPr id="576" name="Shape 576"/>
          <p:cNvSpPr txBox="1"/>
          <p:nvPr/>
        </p:nvSpPr>
        <p:spPr>
          <a:xfrm>
            <a:off x="540122" y="797062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rPr>
              <a:t>1.</a:t>
            </a:r>
            <a:endParaRPr/>
          </a:p>
        </p:txBody>
      </p:sp>
      <p:sp>
        <p:nvSpPr>
          <p:cNvPr id="577" name="Shape 577"/>
          <p:cNvSpPr txBox="1"/>
          <p:nvPr/>
        </p:nvSpPr>
        <p:spPr>
          <a:xfrm>
            <a:off x="1123712" y="1242378"/>
            <a:ext cx="1799772" cy="403282"/>
          </a:xfrm>
          <a:prstGeom prst="rect">
            <a:avLst/>
          </a:prstGeom>
          <a:noFill/>
          <a:ln>
            <a:noFill/>
          </a:ln>
        </p:spPr>
        <p:txBody>
          <a:bodyPr anchorCtr="0" anchor="t" bIns="47275" lIns="94575" spcFirstLastPara="1" rIns="94575" wrap="square" tIns="47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rPr>
              <a:t>Прием заявок</a:t>
            </a:r>
            <a:endParaRPr/>
          </a:p>
        </p:txBody>
      </p:sp>
      <p:sp>
        <p:nvSpPr>
          <p:cNvPr id="578" name="Shape 578"/>
          <p:cNvSpPr txBox="1"/>
          <p:nvPr/>
        </p:nvSpPr>
        <p:spPr>
          <a:xfrm>
            <a:off x="1123711" y="1648778"/>
            <a:ext cx="2696623" cy="741836"/>
          </a:xfrm>
          <a:prstGeom prst="rect">
            <a:avLst/>
          </a:prstGeom>
          <a:noFill/>
          <a:ln>
            <a:noFill/>
          </a:ln>
        </p:spPr>
        <p:txBody>
          <a:bodyPr anchorCtr="0" anchor="t" bIns="47275" lIns="94575" spcFirstLastPara="1" rIns="94575" wrap="square" tIns="47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rPr>
              <a:t>Заявки поступают на сайт фонда и проверяются на соответствие положению о конкурсе</a:t>
            </a:r>
            <a:endParaRPr/>
          </a:p>
        </p:txBody>
      </p:sp>
      <p:pic>
        <p:nvPicPr>
          <p:cNvPr id="579" name="Shape 57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42846" y="2432855"/>
            <a:ext cx="1799771" cy="83092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80" name="Shape 580"/>
          <p:cNvGrpSpPr/>
          <p:nvPr/>
        </p:nvGrpSpPr>
        <p:grpSpPr>
          <a:xfrm>
            <a:off x="525608" y="3407624"/>
            <a:ext cx="914400" cy="914400"/>
            <a:chOff x="944689" y="1004325"/>
            <a:chExt cx="914400" cy="914400"/>
          </a:xfrm>
        </p:grpSpPr>
        <p:pic>
          <p:nvPicPr>
            <p:cNvPr id="581" name="Shape 58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98254" y="1344562"/>
              <a:ext cx="730206" cy="54665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82" name="Shape 582"/>
            <p:cNvSpPr txBox="1"/>
            <p:nvPr/>
          </p:nvSpPr>
          <p:spPr>
            <a:xfrm>
              <a:off x="944689" y="1004325"/>
              <a:ext cx="914400" cy="914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3200">
                  <a:solidFill>
                    <a:srgbClr val="3C3837"/>
                  </a:solidFill>
                  <a:latin typeface="Calibri"/>
                  <a:ea typeface="Calibri"/>
                  <a:cs typeface="Calibri"/>
                  <a:sym typeface="Calibri"/>
                </a:rPr>
                <a:t>4.</a:t>
              </a:r>
              <a:endParaRPr/>
            </a:p>
          </p:txBody>
        </p:sp>
      </p:grpSp>
      <p:grpSp>
        <p:nvGrpSpPr>
          <p:cNvPr id="583" name="Shape 583"/>
          <p:cNvGrpSpPr/>
          <p:nvPr/>
        </p:nvGrpSpPr>
        <p:grpSpPr>
          <a:xfrm>
            <a:off x="794068" y="3861954"/>
            <a:ext cx="4635904" cy="2460241"/>
            <a:chOff x="7874706" y="2307518"/>
            <a:chExt cx="4635904" cy="2460241"/>
          </a:xfrm>
        </p:grpSpPr>
        <p:sp>
          <p:nvSpPr>
            <p:cNvPr id="584" name="Shape 584"/>
            <p:cNvSpPr txBox="1"/>
            <p:nvPr/>
          </p:nvSpPr>
          <p:spPr>
            <a:xfrm>
              <a:off x="8195702" y="2307518"/>
              <a:ext cx="3644326" cy="71105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7275" lIns="94575" spcFirstLastPara="1" rIns="94575" wrap="square" tIns="47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>
                  <a:solidFill>
                    <a:srgbClr val="3C3837"/>
                  </a:solidFill>
                  <a:latin typeface="Calibri"/>
                  <a:ea typeface="Calibri"/>
                  <a:cs typeface="Calibri"/>
                  <a:sym typeface="Calibri"/>
                </a:rPr>
                <a:t>Определение пороговых значений баллов</a:t>
              </a:r>
              <a:endParaRPr/>
            </a:p>
          </p:txBody>
        </p:sp>
        <p:sp>
          <p:nvSpPr>
            <p:cNvPr id="585" name="Shape 585"/>
            <p:cNvSpPr txBox="1"/>
            <p:nvPr/>
          </p:nvSpPr>
          <p:spPr>
            <a:xfrm>
              <a:off x="8195701" y="3045317"/>
              <a:ext cx="4314909" cy="9572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7275" lIns="94575" spcFirstLastPara="1" rIns="94575" wrap="square" tIns="47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400">
                  <a:solidFill>
                    <a:srgbClr val="3C3837"/>
                  </a:solidFill>
                  <a:latin typeface="Calibri"/>
                  <a:ea typeface="Calibri"/>
                  <a:cs typeface="Calibri"/>
                  <a:sym typeface="Calibri"/>
                </a:rPr>
                <a:t>Объединенный экспертный совет </a:t>
              </a:r>
              <a:r>
                <a:rPr lang="ru-RU" sz="1400">
                  <a:solidFill>
                    <a:srgbClr val="3C3837"/>
                  </a:solidFill>
                  <a:latin typeface="Calibri"/>
                  <a:ea typeface="Calibri"/>
                  <a:cs typeface="Calibri"/>
                  <a:sym typeface="Calibri"/>
                </a:rPr>
                <a:t>по итогам проведенных совещаний определяет итоговый рейтинг заявок </a:t>
              </a:r>
              <a:r>
                <a:rPr lang="ru-RU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и вырабатывает предложения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по пороговым значениям проходных баллов</a:t>
              </a:r>
              <a:endParaRPr sz="1400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586" name="Shape 586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874706" y="3957508"/>
              <a:ext cx="1802807" cy="81025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87" name="Shape 587"/>
          <p:cNvGrpSpPr/>
          <p:nvPr/>
        </p:nvGrpSpPr>
        <p:grpSpPr>
          <a:xfrm>
            <a:off x="5041156" y="1261358"/>
            <a:ext cx="3376566" cy="2449863"/>
            <a:chOff x="5395937" y="784135"/>
            <a:chExt cx="3376566" cy="2449863"/>
          </a:xfrm>
        </p:grpSpPr>
        <p:sp>
          <p:nvSpPr>
            <p:cNvPr id="588" name="Shape 588"/>
            <p:cNvSpPr txBox="1"/>
            <p:nvPr/>
          </p:nvSpPr>
          <p:spPr>
            <a:xfrm>
              <a:off x="5395937" y="784135"/>
              <a:ext cx="2561772" cy="40328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7275" lIns="94575" spcFirstLastPara="1" rIns="94575" wrap="square" tIns="47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>
                  <a:solidFill>
                    <a:srgbClr val="3C3837"/>
                  </a:solidFill>
                  <a:latin typeface="Calibri"/>
                  <a:ea typeface="Calibri"/>
                  <a:cs typeface="Calibri"/>
                  <a:sym typeface="Calibri"/>
                </a:rPr>
                <a:t>Экспертиза заявок</a:t>
              </a:r>
              <a:endParaRPr/>
            </a:p>
          </p:txBody>
        </p:sp>
        <p:sp>
          <p:nvSpPr>
            <p:cNvPr id="589" name="Shape 589"/>
            <p:cNvSpPr txBox="1"/>
            <p:nvPr/>
          </p:nvSpPr>
          <p:spPr>
            <a:xfrm>
              <a:off x="5395937" y="1190535"/>
              <a:ext cx="3317194" cy="5879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7275" lIns="94575" spcFirstLastPara="1" rIns="94575" wrap="square" tIns="47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600">
                  <a:solidFill>
                    <a:srgbClr val="3C3837"/>
                  </a:solidFill>
                  <a:latin typeface="Calibri"/>
                  <a:ea typeface="Calibri"/>
                  <a:cs typeface="Calibri"/>
                  <a:sym typeface="Calibri"/>
                </a:rPr>
                <a:t>Заявки автоматически распределяются экспертам</a:t>
              </a:r>
              <a:endParaRPr/>
            </a:p>
          </p:txBody>
        </p:sp>
        <p:pic>
          <p:nvPicPr>
            <p:cNvPr id="590" name="Shape 590"/>
            <p:cNvPicPr preferRelativeResize="0"/>
            <p:nvPr/>
          </p:nvPicPr>
          <p:blipFill rotWithShape="1">
            <a:blip r:embed="rId6">
              <a:alphaModFix/>
            </a:blip>
            <a:srcRect b="53334" l="0" r="0" t="0"/>
            <a:stretch/>
          </p:blipFill>
          <p:spPr>
            <a:xfrm>
              <a:off x="7476033" y="1616812"/>
              <a:ext cx="1024670" cy="88896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91" name="Shape 591"/>
            <p:cNvSpPr txBox="1"/>
            <p:nvPr/>
          </p:nvSpPr>
          <p:spPr>
            <a:xfrm>
              <a:off x="7320168" y="2399829"/>
              <a:ext cx="1452335" cy="8341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7275" lIns="94575" spcFirstLastPara="1" rIns="94575" wrap="square" tIns="47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200">
                  <a:solidFill>
                    <a:srgbClr val="3C3837"/>
                  </a:solidFill>
                  <a:latin typeface="Calibri"/>
                  <a:ea typeface="Calibri"/>
                  <a:cs typeface="Calibri"/>
                  <a:sym typeface="Calibri"/>
                </a:rPr>
                <a:t>При большой разнице в баллах назначается </a:t>
              </a:r>
              <a:br>
                <a:rPr lang="ru-RU" sz="1200">
                  <a:solidFill>
                    <a:srgbClr val="3C3837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ru-RU" sz="1200">
                  <a:solidFill>
                    <a:srgbClr val="3C3837"/>
                  </a:solidFill>
                  <a:latin typeface="Calibri"/>
                  <a:ea typeface="Calibri"/>
                  <a:cs typeface="Calibri"/>
                  <a:sym typeface="Calibri"/>
                </a:rPr>
                <a:t>еще один эксперт</a:t>
              </a:r>
              <a:endParaRPr/>
            </a:p>
          </p:txBody>
        </p:sp>
        <p:sp>
          <p:nvSpPr>
            <p:cNvPr id="592" name="Shape 592"/>
            <p:cNvSpPr txBox="1"/>
            <p:nvPr/>
          </p:nvSpPr>
          <p:spPr>
            <a:xfrm>
              <a:off x="6480979" y="2397898"/>
              <a:ext cx="1122062" cy="28017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7275" lIns="94575" spcFirstLastPara="1" rIns="94575" wrap="square" tIns="47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200">
                  <a:solidFill>
                    <a:srgbClr val="3C3837"/>
                  </a:solidFill>
                  <a:latin typeface="Calibri"/>
                  <a:ea typeface="Calibri"/>
                  <a:cs typeface="Calibri"/>
                  <a:sym typeface="Calibri"/>
                </a:rPr>
                <a:t>Эксперт</a:t>
              </a:r>
              <a:endParaRPr/>
            </a:p>
          </p:txBody>
        </p:sp>
        <p:sp>
          <p:nvSpPr>
            <p:cNvPr id="593" name="Shape 593"/>
            <p:cNvSpPr txBox="1"/>
            <p:nvPr/>
          </p:nvSpPr>
          <p:spPr>
            <a:xfrm>
              <a:off x="5400165" y="2397898"/>
              <a:ext cx="1141340" cy="28017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7275" lIns="94575" spcFirstLastPara="1" rIns="94575" wrap="square" tIns="47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200">
                  <a:solidFill>
                    <a:srgbClr val="3C3837"/>
                  </a:solidFill>
                  <a:latin typeface="Calibri"/>
                  <a:ea typeface="Calibri"/>
                  <a:cs typeface="Calibri"/>
                  <a:sym typeface="Calibri"/>
                </a:rPr>
                <a:t>Эксперт</a:t>
              </a:r>
              <a:endParaRPr/>
            </a:p>
          </p:txBody>
        </p:sp>
        <p:pic>
          <p:nvPicPr>
            <p:cNvPr id="594" name="Shape 594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5478623" y="1751570"/>
              <a:ext cx="790140" cy="6358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95" name="Shape 595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6592304" y="1762760"/>
              <a:ext cx="607801" cy="62182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96" name="Shape 59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86510" y="1137299"/>
            <a:ext cx="730206" cy="546657"/>
          </a:xfrm>
          <a:prstGeom prst="rect">
            <a:avLst/>
          </a:prstGeom>
          <a:noFill/>
          <a:ln>
            <a:noFill/>
          </a:ln>
        </p:spPr>
      </p:pic>
      <p:sp>
        <p:nvSpPr>
          <p:cNvPr id="597" name="Shape 597"/>
          <p:cNvSpPr txBox="1"/>
          <p:nvPr/>
        </p:nvSpPr>
        <p:spPr>
          <a:xfrm>
            <a:off x="4432945" y="797062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rPr>
              <a:t>2.</a:t>
            </a:r>
            <a:endParaRPr/>
          </a:p>
        </p:txBody>
      </p:sp>
      <p:grpSp>
        <p:nvGrpSpPr>
          <p:cNvPr id="598" name="Shape 598"/>
          <p:cNvGrpSpPr/>
          <p:nvPr/>
        </p:nvGrpSpPr>
        <p:grpSpPr>
          <a:xfrm>
            <a:off x="9530478" y="1228338"/>
            <a:ext cx="2649792" cy="4565252"/>
            <a:chOff x="6688613" y="1208315"/>
            <a:chExt cx="2649792" cy="4565252"/>
          </a:xfrm>
        </p:grpSpPr>
        <p:sp>
          <p:nvSpPr>
            <p:cNvPr id="599" name="Shape 599"/>
            <p:cNvSpPr txBox="1"/>
            <p:nvPr/>
          </p:nvSpPr>
          <p:spPr>
            <a:xfrm>
              <a:off x="6688614" y="1208315"/>
              <a:ext cx="2649791" cy="10188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7275" lIns="94575" spcFirstLastPara="1" rIns="94575" wrap="square" tIns="47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>
                  <a:solidFill>
                    <a:srgbClr val="3C3837"/>
                  </a:solidFill>
                  <a:latin typeface="Calibri"/>
                  <a:ea typeface="Calibri"/>
                  <a:cs typeface="Calibri"/>
                  <a:sym typeface="Calibri"/>
                </a:rPr>
                <a:t>Обсуждение  результатов  экспертизы</a:t>
              </a:r>
              <a:endParaRPr/>
            </a:p>
          </p:txBody>
        </p:sp>
        <p:sp>
          <p:nvSpPr>
            <p:cNvPr id="600" name="Shape 600"/>
            <p:cNvSpPr txBox="1"/>
            <p:nvPr/>
          </p:nvSpPr>
          <p:spPr>
            <a:xfrm>
              <a:off x="6688613" y="2301540"/>
              <a:ext cx="2388535" cy="255771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7275" lIns="94575" spcFirstLastPara="1" rIns="94575" wrap="square" tIns="47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600">
                  <a:solidFill>
                    <a:srgbClr val="3C3837"/>
                  </a:solidFill>
                  <a:latin typeface="Calibri"/>
                  <a:ea typeface="Calibri"/>
                  <a:cs typeface="Calibri"/>
                  <a:sym typeface="Calibri"/>
                </a:rPr>
                <a:t>Результаты работы экспертов обсуждаются </a:t>
              </a:r>
              <a:br>
                <a:rPr lang="ru-RU" sz="1600">
                  <a:solidFill>
                    <a:srgbClr val="3C3837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ru-RU" sz="1600">
                  <a:solidFill>
                    <a:srgbClr val="3C3837"/>
                  </a:solidFill>
                  <a:latin typeface="Calibri"/>
                  <a:ea typeface="Calibri"/>
                  <a:cs typeface="Calibri"/>
                  <a:sym typeface="Calibri"/>
                </a:rPr>
                <a:t>на совещаниях</a:t>
              </a:r>
              <a:br>
                <a:rPr lang="ru-RU" sz="1600">
                  <a:solidFill>
                    <a:srgbClr val="3C3837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ru-RU" sz="1600">
                  <a:solidFill>
                    <a:srgbClr val="3C3837"/>
                  </a:solidFill>
                  <a:latin typeface="Calibri"/>
                  <a:ea typeface="Calibri"/>
                  <a:cs typeface="Calibri"/>
                  <a:sym typeface="Calibri"/>
                </a:rPr>
                <a:t>по грантовым направлениям</a:t>
              </a:r>
              <a:br>
                <a:rPr lang="ru-RU" sz="1600">
                  <a:solidFill>
                    <a:srgbClr val="3C3837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ru-RU" sz="1600">
                  <a:solidFill>
                    <a:srgbClr val="3C3837"/>
                  </a:solidFill>
                  <a:latin typeface="Calibri"/>
                  <a:ea typeface="Calibri"/>
                  <a:cs typeface="Calibri"/>
                  <a:sym typeface="Calibri"/>
                </a:rPr>
                <a:t>с участием членов Координационного комитета</a:t>
              </a:r>
              <a:br>
                <a:rPr lang="ru-RU" sz="1600">
                  <a:solidFill>
                    <a:srgbClr val="3C3837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ru-RU" sz="1600">
                  <a:solidFill>
                    <a:srgbClr val="3C3837"/>
                  </a:solidFill>
                  <a:latin typeface="Calibri"/>
                  <a:ea typeface="Calibri"/>
                  <a:cs typeface="Calibri"/>
                  <a:sym typeface="Calibri"/>
                </a:rPr>
                <a:t>и объединенного экспертного совета</a:t>
              </a:r>
              <a:endParaRPr/>
            </a:p>
          </p:txBody>
        </p:sp>
        <p:pic>
          <p:nvPicPr>
            <p:cNvPr id="601" name="Shape 601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6804094" y="4871518"/>
              <a:ext cx="2022777" cy="90204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02" name="Shape 602"/>
          <p:cNvGrpSpPr/>
          <p:nvPr/>
        </p:nvGrpSpPr>
        <p:grpSpPr>
          <a:xfrm>
            <a:off x="8849729" y="774129"/>
            <a:ext cx="914400" cy="914400"/>
            <a:chOff x="763586" y="1004325"/>
            <a:chExt cx="914400" cy="914400"/>
          </a:xfrm>
        </p:grpSpPr>
        <p:pic>
          <p:nvPicPr>
            <p:cNvPr id="603" name="Shape 60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17151" y="1344562"/>
              <a:ext cx="730206" cy="54665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04" name="Shape 604"/>
            <p:cNvSpPr txBox="1"/>
            <p:nvPr/>
          </p:nvSpPr>
          <p:spPr>
            <a:xfrm>
              <a:off x="763586" y="1004325"/>
              <a:ext cx="914400" cy="914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3200">
                  <a:solidFill>
                    <a:srgbClr val="3C3837"/>
                  </a:solidFill>
                  <a:latin typeface="Calibri"/>
                  <a:ea typeface="Calibri"/>
                  <a:cs typeface="Calibri"/>
                  <a:sym typeface="Calibri"/>
                </a:rPr>
                <a:t>3.</a:t>
              </a:r>
              <a:endParaRPr/>
            </a:p>
          </p:txBody>
        </p:sp>
      </p:grpSp>
      <p:grpSp>
        <p:nvGrpSpPr>
          <p:cNvPr id="605" name="Shape 605"/>
          <p:cNvGrpSpPr/>
          <p:nvPr/>
        </p:nvGrpSpPr>
        <p:grpSpPr>
          <a:xfrm>
            <a:off x="5828837" y="3825897"/>
            <a:ext cx="3644328" cy="2267895"/>
            <a:chOff x="7269554" y="4266663"/>
            <a:chExt cx="3644328" cy="2267895"/>
          </a:xfrm>
        </p:grpSpPr>
        <p:grpSp>
          <p:nvGrpSpPr>
            <p:cNvPr id="606" name="Shape 606"/>
            <p:cNvGrpSpPr/>
            <p:nvPr/>
          </p:nvGrpSpPr>
          <p:grpSpPr>
            <a:xfrm>
              <a:off x="7269554" y="4266663"/>
              <a:ext cx="3644328" cy="1218377"/>
              <a:chOff x="8166673" y="2438147"/>
              <a:chExt cx="3644328" cy="1218377"/>
            </a:xfrm>
          </p:grpSpPr>
          <p:sp>
            <p:nvSpPr>
              <p:cNvPr id="607" name="Shape 607"/>
              <p:cNvSpPr txBox="1"/>
              <p:nvPr/>
            </p:nvSpPr>
            <p:spPr>
              <a:xfrm>
                <a:off x="8166674" y="2438147"/>
                <a:ext cx="3644326" cy="40328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7275" lIns="94575" spcFirstLastPara="1" rIns="94575" wrap="square" tIns="47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2000">
                    <a:solidFill>
                      <a:srgbClr val="3C3837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Итоги конкурса</a:t>
                </a:r>
                <a:endParaRPr/>
              </a:p>
            </p:txBody>
          </p:sp>
          <p:sp>
            <p:nvSpPr>
              <p:cNvPr id="608" name="Shape 608"/>
              <p:cNvSpPr txBox="1"/>
              <p:nvPr/>
            </p:nvSpPr>
            <p:spPr>
              <a:xfrm>
                <a:off x="8166673" y="2914688"/>
                <a:ext cx="3644326" cy="74183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7275" lIns="94575" spcFirstLastPara="1" rIns="94575" wrap="square" tIns="47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-RU" sz="1400">
                    <a:solidFill>
                      <a:srgbClr val="3C3837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Координационный комитет </a:t>
                </a:r>
                <a:r>
                  <a:rPr lang="ru-RU" sz="1400">
                    <a:solidFill>
                      <a:srgbClr val="3C3837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рассматривает предложения объединенного экспертного совета и утверждает перечень победителей</a:t>
                </a:r>
                <a:endParaRPr/>
              </a:p>
            </p:txBody>
          </p:sp>
        </p:grpSp>
        <p:pic>
          <p:nvPicPr>
            <p:cNvPr id="609" name="Shape 609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7953382" y="5540257"/>
              <a:ext cx="2276670" cy="99430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10" name="Shape 610"/>
          <p:cNvGrpSpPr/>
          <p:nvPr/>
        </p:nvGrpSpPr>
        <p:grpSpPr>
          <a:xfrm>
            <a:off x="5228902" y="3393843"/>
            <a:ext cx="914400" cy="914400"/>
            <a:chOff x="847103" y="1004325"/>
            <a:chExt cx="914400" cy="914400"/>
          </a:xfrm>
        </p:grpSpPr>
        <p:pic>
          <p:nvPicPr>
            <p:cNvPr id="611" name="Shape 61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00668" y="1344562"/>
              <a:ext cx="730206" cy="54665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12" name="Shape 612"/>
            <p:cNvSpPr txBox="1"/>
            <p:nvPr/>
          </p:nvSpPr>
          <p:spPr>
            <a:xfrm>
              <a:off x="847103" y="1004325"/>
              <a:ext cx="914400" cy="914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3200">
                  <a:solidFill>
                    <a:srgbClr val="3C3837"/>
                  </a:solidFill>
                  <a:latin typeface="Calibri"/>
                  <a:ea typeface="Calibri"/>
                  <a:cs typeface="Calibri"/>
                  <a:sym typeface="Calibri"/>
                </a:rPr>
                <a:t>5.</a:t>
              </a:r>
              <a:endParaRPr/>
            </a:p>
          </p:txBody>
        </p:sp>
      </p:grpSp>
      <p:sp>
        <p:nvSpPr>
          <p:cNvPr id="613" name="Shape 613"/>
          <p:cNvSpPr/>
          <p:nvPr/>
        </p:nvSpPr>
        <p:spPr>
          <a:xfrm rot="-3459548">
            <a:off x="-1267455" y="971070"/>
            <a:ext cx="12053689" cy="13357163"/>
          </a:xfrm>
          <a:prstGeom prst="arc">
            <a:avLst>
              <a:gd fmla="val 18796045" name="adj1"/>
              <a:gd fmla="val 19490146" name="adj2"/>
            </a:avLst>
          </a:prstGeom>
          <a:noFill/>
          <a:ln cap="rnd" cmpd="sng" w="31750">
            <a:solidFill>
              <a:schemeClr val="accent5"/>
            </a:solidFill>
            <a:prstDash val="dot"/>
            <a:round/>
            <a:headEnd len="sm" w="sm" type="none"/>
            <a:tailEnd len="med" w="med" type="stealth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4" name="Shape 614"/>
          <p:cNvSpPr/>
          <p:nvPr/>
        </p:nvSpPr>
        <p:spPr>
          <a:xfrm rot="-2950829">
            <a:off x="1873485" y="4177842"/>
            <a:ext cx="5886959" cy="6523569"/>
          </a:xfrm>
          <a:prstGeom prst="arc">
            <a:avLst>
              <a:gd fmla="val 18181146" name="adj1"/>
              <a:gd fmla="val 20072431" name="adj2"/>
            </a:avLst>
          </a:prstGeom>
          <a:noFill/>
          <a:ln cap="rnd" cmpd="sng" w="31750">
            <a:solidFill>
              <a:schemeClr val="accent5"/>
            </a:solidFill>
            <a:prstDash val="dot"/>
            <a:round/>
            <a:headEnd len="sm" w="sm" type="none"/>
            <a:tailEnd len="med" w="med" type="stealth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9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0" name="Shape 6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9879" y="3013248"/>
            <a:ext cx="730206" cy="546657"/>
          </a:xfrm>
          <a:prstGeom prst="rect">
            <a:avLst/>
          </a:prstGeom>
          <a:noFill/>
          <a:ln>
            <a:noFill/>
          </a:ln>
        </p:spPr>
      </p:pic>
      <p:pic>
        <p:nvPicPr>
          <p:cNvPr id="621" name="Shape 6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3953" y="1304672"/>
            <a:ext cx="730206" cy="546657"/>
          </a:xfrm>
          <a:prstGeom prst="rect">
            <a:avLst/>
          </a:prstGeom>
          <a:noFill/>
          <a:ln>
            <a:noFill/>
          </a:ln>
        </p:spPr>
      </p:pic>
      <p:sp>
        <p:nvSpPr>
          <p:cNvPr id="622" name="Shape 622"/>
          <p:cNvSpPr txBox="1"/>
          <p:nvPr>
            <p:ph type="title"/>
          </p:nvPr>
        </p:nvSpPr>
        <p:spPr>
          <a:xfrm>
            <a:off x="2458720" y="195058"/>
            <a:ext cx="8895080" cy="81502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24E33"/>
              </a:buClr>
              <a:buSzPts val="2800"/>
              <a:buFont typeface="Calibri"/>
              <a:buNone/>
            </a:pPr>
            <a:r>
              <a:rPr b="1" i="0" lang="ru-RU" sz="2800" u="none" cap="none" strike="noStrike">
                <a:solidFill>
                  <a:srgbClr val="624E33"/>
                </a:solidFill>
                <a:latin typeface="Calibri"/>
                <a:ea typeface="Calibri"/>
                <a:cs typeface="Calibri"/>
                <a:sym typeface="Calibri"/>
              </a:rPr>
              <a:t>Экспертиза проектов в 2017 году</a:t>
            </a:r>
            <a:endParaRPr/>
          </a:p>
        </p:txBody>
      </p:sp>
      <p:sp>
        <p:nvSpPr>
          <p:cNvPr id="623" name="Shape 623"/>
          <p:cNvSpPr txBox="1"/>
          <p:nvPr>
            <p:ph idx="12" type="sldNum"/>
          </p:nvPr>
        </p:nvSpPr>
        <p:spPr>
          <a:xfrm>
            <a:off x="10683240" y="6356350"/>
            <a:ext cx="7696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2A171"/>
              </a:buClr>
              <a:buSzPts val="1200"/>
              <a:buFont typeface="Calibri"/>
              <a:buNone/>
            </a:pPr>
            <a:fld id="{00000000-1234-1234-1234-123412341234}" type="slidenum">
              <a:rPr b="0" i="0" lang="ru-RU" sz="1200" u="none" cap="none" strike="noStrike">
                <a:solidFill>
                  <a:srgbClr val="C2A17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C2A1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4" name="Shape 624"/>
          <p:cNvSpPr/>
          <p:nvPr/>
        </p:nvSpPr>
        <p:spPr>
          <a:xfrm>
            <a:off x="803928" y="3064128"/>
            <a:ext cx="3533490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C3837"/>
              </a:buClr>
              <a:buSzPts val="3200"/>
              <a:buFont typeface="Calibri"/>
              <a:buNone/>
            </a:pPr>
            <a:r>
              <a:rPr b="1" lang="ru-RU" sz="3200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rPr>
              <a:t>Территория</a:t>
            </a:r>
            <a:br>
              <a:rPr b="0" i="0" lang="ru-RU" sz="2000" u="none" cap="none" strike="noStrike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ru-RU" sz="2000" u="none" cap="none" strike="noStrike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r>
              <a:rPr lang="ru-RU" sz="28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66</a:t>
            </a:r>
            <a:r>
              <a:rPr b="0" i="0" lang="ru-RU" sz="2000" u="none" cap="none" strike="noStrike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rPr>
              <a:t>регионов </a:t>
            </a:r>
            <a:br>
              <a:rPr lang="ru-RU" sz="2000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2000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rPr>
              <a:t>          </a:t>
            </a:r>
            <a:r>
              <a:rPr lang="ru-RU" sz="1100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rPr>
              <a:t>представляют эксперты</a:t>
            </a:r>
            <a:endParaRPr/>
          </a:p>
        </p:txBody>
      </p:sp>
      <p:sp>
        <p:nvSpPr>
          <p:cNvPr id="625" name="Shape 625"/>
          <p:cNvSpPr/>
          <p:nvPr/>
        </p:nvSpPr>
        <p:spPr>
          <a:xfrm>
            <a:off x="803928" y="1295536"/>
            <a:ext cx="3125249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rPr>
              <a:t>Эксперты</a:t>
            </a:r>
            <a:endParaRPr sz="2000">
              <a:solidFill>
                <a:srgbClr val="3C383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26" name="Shape 6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8186" y="4537750"/>
            <a:ext cx="730206" cy="546657"/>
          </a:xfrm>
          <a:prstGeom prst="rect">
            <a:avLst/>
          </a:prstGeom>
          <a:noFill/>
          <a:ln>
            <a:noFill/>
          </a:ln>
        </p:spPr>
      </p:pic>
      <p:sp>
        <p:nvSpPr>
          <p:cNvPr id="627" name="Shape 627"/>
          <p:cNvSpPr/>
          <p:nvPr/>
        </p:nvSpPr>
        <p:spPr>
          <a:xfrm>
            <a:off x="778161" y="4528614"/>
            <a:ext cx="3125249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837"/>
              </a:buClr>
              <a:buSzPts val="3200"/>
              <a:buFont typeface="Calibri"/>
              <a:buNone/>
            </a:pPr>
            <a:r>
              <a:rPr b="1" i="0" lang="ru-RU" sz="3200" u="none" cap="none" strike="noStrike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rPr>
              <a:t>Ученая степень</a:t>
            </a:r>
            <a:endParaRPr/>
          </a:p>
        </p:txBody>
      </p:sp>
      <p:sp>
        <p:nvSpPr>
          <p:cNvPr id="628" name="Shape 628"/>
          <p:cNvSpPr/>
          <p:nvPr/>
        </p:nvSpPr>
        <p:spPr>
          <a:xfrm>
            <a:off x="1001182" y="5077969"/>
            <a:ext cx="5218561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Calibri"/>
              <a:buNone/>
            </a:pPr>
            <a:r>
              <a:rPr b="0" i="0" lang="ru-RU" sz="2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48 </a:t>
            </a:r>
            <a:r>
              <a:rPr b="0" i="0" lang="ru-RU" sz="2000" u="none" cap="none" strike="noStrike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rPr>
              <a:t>докторов наук</a:t>
            </a:r>
            <a:endParaRPr/>
          </a:p>
        </p:txBody>
      </p:sp>
      <p:sp>
        <p:nvSpPr>
          <p:cNvPr id="629" name="Shape 629"/>
          <p:cNvSpPr/>
          <p:nvPr/>
        </p:nvSpPr>
        <p:spPr>
          <a:xfrm>
            <a:off x="803928" y="5496121"/>
            <a:ext cx="5419905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Calibri"/>
              <a:buNone/>
            </a:pPr>
            <a:r>
              <a:rPr b="0" i="0" lang="ru-RU" sz="2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225 </a:t>
            </a:r>
            <a:r>
              <a:rPr b="0" i="0" lang="ru-RU" sz="2000" u="none" cap="none" strike="noStrike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rPr>
              <a:t>кандидатов наук</a:t>
            </a:r>
            <a:endParaRPr/>
          </a:p>
        </p:txBody>
      </p:sp>
      <p:cxnSp>
        <p:nvCxnSpPr>
          <p:cNvPr id="630" name="Shape 630"/>
          <p:cNvCxnSpPr/>
          <p:nvPr/>
        </p:nvCxnSpPr>
        <p:spPr>
          <a:xfrm>
            <a:off x="878083" y="4392697"/>
            <a:ext cx="2800148" cy="0"/>
          </a:xfrm>
          <a:prstGeom prst="straightConnector1">
            <a:avLst/>
          </a:prstGeom>
          <a:noFill/>
          <a:ln cap="rnd" cmpd="sng" w="25400">
            <a:solidFill>
              <a:srgbClr val="BFBFBF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631" name="Shape 631"/>
          <p:cNvCxnSpPr/>
          <p:nvPr/>
        </p:nvCxnSpPr>
        <p:spPr>
          <a:xfrm>
            <a:off x="878083" y="2887923"/>
            <a:ext cx="2800148" cy="0"/>
          </a:xfrm>
          <a:prstGeom prst="straightConnector1">
            <a:avLst/>
          </a:prstGeom>
          <a:noFill/>
          <a:ln cap="rnd" cmpd="sng" w="25400">
            <a:solidFill>
              <a:srgbClr val="BFBFBF"/>
            </a:solidFill>
            <a:prstDash val="dot"/>
            <a:round/>
            <a:headEnd len="sm" w="sm" type="none"/>
            <a:tailEnd len="sm" w="sm" type="none"/>
          </a:ln>
        </p:spPr>
      </p:cxnSp>
      <p:sp>
        <p:nvSpPr>
          <p:cNvPr id="632" name="Shape 632"/>
          <p:cNvSpPr txBox="1"/>
          <p:nvPr/>
        </p:nvSpPr>
        <p:spPr>
          <a:xfrm>
            <a:off x="8333704" y="1271570"/>
            <a:ext cx="3607526" cy="49278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C3837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3C383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33" name="Shape 633"/>
          <p:cNvCxnSpPr/>
          <p:nvPr/>
        </p:nvCxnSpPr>
        <p:spPr>
          <a:xfrm rot="10800000">
            <a:off x="4428925" y="1235682"/>
            <a:ext cx="0" cy="4602025"/>
          </a:xfrm>
          <a:prstGeom prst="straightConnector1">
            <a:avLst/>
          </a:prstGeom>
          <a:noFill/>
          <a:ln cap="rnd" cmpd="sng" w="31750">
            <a:solidFill>
              <a:schemeClr val="accent5"/>
            </a:solidFill>
            <a:prstDash val="dot"/>
            <a:round/>
            <a:headEnd len="sm" w="sm" type="none"/>
            <a:tailEnd len="sm" w="sm" type="none"/>
          </a:ln>
        </p:spPr>
      </p:cxnSp>
      <p:grpSp>
        <p:nvGrpSpPr>
          <p:cNvPr id="634" name="Shape 634"/>
          <p:cNvGrpSpPr/>
          <p:nvPr/>
        </p:nvGrpSpPr>
        <p:grpSpPr>
          <a:xfrm>
            <a:off x="3879692" y="838659"/>
            <a:ext cx="6320820" cy="4907583"/>
            <a:chOff x="2881691" y="254162"/>
            <a:chExt cx="6320820" cy="4907583"/>
          </a:xfrm>
        </p:grpSpPr>
        <p:pic>
          <p:nvPicPr>
            <p:cNvPr id="635" name="Shape 63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881691" y="254162"/>
              <a:ext cx="6320820" cy="466563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36" name="Shape 636"/>
            <p:cNvSpPr/>
            <p:nvPr/>
          </p:nvSpPr>
          <p:spPr>
            <a:xfrm>
              <a:off x="4885655" y="1993622"/>
              <a:ext cx="2284926" cy="12003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C3837"/>
                </a:buClr>
                <a:buSzPts val="3200"/>
                <a:buFont typeface="Calibri"/>
                <a:buNone/>
              </a:pPr>
              <a:r>
                <a:rPr b="1" i="0" lang="ru-RU" sz="3200" u="none" cap="none" strike="noStrike">
                  <a:solidFill>
                    <a:srgbClr val="3C3837"/>
                  </a:solidFill>
                  <a:latin typeface="Calibri"/>
                  <a:ea typeface="Calibri"/>
                  <a:cs typeface="Calibri"/>
                  <a:sym typeface="Calibri"/>
                </a:rPr>
                <a:t>31 028</a:t>
              </a:r>
              <a:br>
                <a:rPr b="0" i="0" lang="ru-RU" sz="3200" u="none" cap="none" strike="noStrike">
                  <a:solidFill>
                    <a:srgbClr val="3C3837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b="0" i="0" lang="ru-RU" sz="2000" u="none" cap="none" strike="noStrike">
                  <a:solidFill>
                    <a:srgbClr val="3C3837"/>
                  </a:solidFill>
                  <a:latin typeface="Calibri"/>
                  <a:ea typeface="Calibri"/>
                  <a:cs typeface="Calibri"/>
                  <a:sym typeface="Calibri"/>
                </a:rPr>
                <a:t>экспертиз проведено</a:t>
              </a:r>
              <a:endParaRPr/>
            </a:p>
          </p:txBody>
        </p:sp>
        <p:sp>
          <p:nvSpPr>
            <p:cNvPr id="637" name="Shape 637"/>
            <p:cNvSpPr/>
            <p:nvPr/>
          </p:nvSpPr>
          <p:spPr>
            <a:xfrm>
              <a:off x="4885055" y="4792413"/>
              <a:ext cx="2576859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C3837"/>
                </a:buClr>
                <a:buSzPts val="1800"/>
                <a:buFont typeface="Calibri"/>
                <a:buNone/>
              </a:pPr>
              <a:r>
                <a:rPr b="0" i="0" lang="ru-RU" sz="1800" u="none" cap="none" strike="noStrike">
                  <a:solidFill>
                    <a:srgbClr val="3C3837"/>
                  </a:solidFill>
                  <a:latin typeface="Calibri"/>
                  <a:ea typeface="Calibri"/>
                  <a:cs typeface="Calibri"/>
                  <a:sym typeface="Calibri"/>
                </a:rPr>
                <a:t>обязательных экспертиз</a:t>
              </a:r>
              <a:endParaRPr/>
            </a:p>
          </p:txBody>
        </p:sp>
      </p:grpSp>
      <p:sp>
        <p:nvSpPr>
          <p:cNvPr id="638" name="Shape 638"/>
          <p:cNvSpPr/>
          <p:nvPr/>
        </p:nvSpPr>
        <p:spPr>
          <a:xfrm>
            <a:off x="8937935" y="2901169"/>
            <a:ext cx="2808809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837"/>
              </a:buClr>
              <a:buSzPts val="2800"/>
              <a:buFont typeface="Calibri"/>
              <a:buNone/>
            </a:pPr>
            <a:r>
              <a:rPr b="1" i="0" lang="ru-RU" sz="2800" u="none" cap="none" strike="noStrike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rPr>
              <a:t>2 024</a:t>
            </a:r>
            <a:endParaRPr b="1" i="0" sz="2800" u="none" cap="none" strike="noStrike">
              <a:solidFill>
                <a:srgbClr val="3C383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9" name="Shape 639"/>
          <p:cNvSpPr/>
          <p:nvPr/>
        </p:nvSpPr>
        <p:spPr>
          <a:xfrm>
            <a:off x="8937936" y="3338729"/>
            <a:ext cx="2808809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837"/>
              </a:buClr>
              <a:buSzPts val="1800"/>
              <a:buFont typeface="Calibri"/>
              <a:buNone/>
            </a:pPr>
            <a:r>
              <a:rPr b="0" i="0" lang="ru-RU" sz="1800" u="none" cap="none" strike="noStrike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rPr>
              <a:t>дополнительных экспертиз, которые назначались в случае существенного расхождения оценок между экспертами</a:t>
            </a:r>
            <a:endParaRPr/>
          </a:p>
        </p:txBody>
      </p:sp>
      <p:pic>
        <p:nvPicPr>
          <p:cNvPr id="640" name="Shape 64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59812" y="1510278"/>
            <a:ext cx="1363152" cy="1446610"/>
          </a:xfrm>
          <a:prstGeom prst="rect">
            <a:avLst/>
          </a:prstGeom>
          <a:noFill/>
          <a:ln>
            <a:noFill/>
          </a:ln>
        </p:spPr>
      </p:pic>
      <p:sp>
        <p:nvSpPr>
          <p:cNvPr id="641" name="Shape 641"/>
          <p:cNvSpPr/>
          <p:nvPr/>
        </p:nvSpPr>
        <p:spPr>
          <a:xfrm>
            <a:off x="5654994" y="4991227"/>
            <a:ext cx="2808809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837"/>
              </a:buClr>
              <a:buSzPts val="2800"/>
              <a:buFont typeface="Calibri"/>
              <a:buNone/>
            </a:pPr>
            <a:r>
              <a:rPr b="1" i="0" lang="ru-RU" sz="2800" u="none" cap="none" strike="noStrike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rPr>
              <a:t>29 004</a:t>
            </a:r>
            <a:endParaRPr/>
          </a:p>
        </p:txBody>
      </p:sp>
      <p:sp>
        <p:nvSpPr>
          <p:cNvPr id="642" name="Shape 642"/>
          <p:cNvSpPr/>
          <p:nvPr/>
        </p:nvSpPr>
        <p:spPr>
          <a:xfrm>
            <a:off x="803929" y="1818947"/>
            <a:ext cx="3007430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Calibri"/>
              <a:buNone/>
            </a:pPr>
            <a:r>
              <a:rPr b="0" i="0" lang="ru-RU" sz="2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460 </a:t>
            </a:r>
            <a:r>
              <a:rPr b="0" i="0" lang="ru-RU" sz="2000" u="none" cap="none" strike="noStrike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rPr>
              <a:t>в первом конкурсе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693</a:t>
            </a:r>
            <a:r>
              <a:rPr b="1" lang="ru-RU" sz="2400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rPr>
              <a:t>во втором конкурсе</a:t>
            </a:r>
            <a:endParaRPr b="0" i="0" sz="2000" u="none" cap="none" strike="noStrike">
              <a:solidFill>
                <a:srgbClr val="3C383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47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Shape 648"/>
          <p:cNvSpPr txBox="1"/>
          <p:nvPr>
            <p:ph type="title"/>
          </p:nvPr>
        </p:nvSpPr>
        <p:spPr>
          <a:xfrm>
            <a:off x="2244436" y="195058"/>
            <a:ext cx="9109364" cy="81502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24E33"/>
              </a:buClr>
              <a:buSzPts val="2800"/>
              <a:buFont typeface="Calibri"/>
              <a:buNone/>
            </a:pPr>
            <a:r>
              <a:rPr b="1" i="0" lang="ru-RU" sz="2800" u="none" cap="none" strike="noStrike">
                <a:solidFill>
                  <a:srgbClr val="624E33"/>
                </a:solidFill>
                <a:latin typeface="Calibri"/>
                <a:ea typeface="Calibri"/>
                <a:cs typeface="Calibri"/>
                <a:sym typeface="Calibri"/>
              </a:rPr>
              <a:t>Критерии оценки проектов</a:t>
            </a:r>
            <a:endParaRPr/>
          </a:p>
        </p:txBody>
      </p:sp>
      <p:sp>
        <p:nvSpPr>
          <p:cNvPr id="649" name="Shape 649"/>
          <p:cNvSpPr txBox="1"/>
          <p:nvPr>
            <p:ph idx="12" type="sldNum"/>
          </p:nvPr>
        </p:nvSpPr>
        <p:spPr>
          <a:xfrm>
            <a:off x="10683240" y="6356350"/>
            <a:ext cx="7696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>
                <a:solidFill>
                  <a:srgbClr val="C2A17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rgbClr val="C2A1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650" name="Shape 650"/>
          <p:cNvGraphicFramePr/>
          <p:nvPr/>
        </p:nvGraphicFramePr>
        <p:xfrm>
          <a:off x="409903" y="104187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{4D3747D6-F2FF-4DEA-B117-F2434E08598F}</a:tableStyleId>
              </a:tblPr>
              <a:tblGrid>
                <a:gridCol w="462450"/>
                <a:gridCol w="5349925"/>
                <a:gridCol w="1230650"/>
                <a:gridCol w="1560650"/>
                <a:gridCol w="1163050"/>
                <a:gridCol w="1418425"/>
              </a:tblGrid>
              <a:tr h="515050">
                <a:tc rowSpan="2"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3C3837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6000" marB="36000" marR="5950" marL="59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ru-RU" sz="1400" u="none" cap="none" strike="noStrike">
                          <a:solidFill>
                            <a:srgbClr val="3C383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Критерии оценки</a:t>
                      </a:r>
                      <a:endParaRPr/>
                    </a:p>
                  </a:txBody>
                  <a:tcPr marT="36000" marB="36000" marR="5950" marL="59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ru-RU" sz="1400" u="none" cap="none" strike="noStrike">
                          <a:solidFill>
                            <a:srgbClr val="3C383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Коэффициенты значимости для проектов </a:t>
                      </a:r>
                      <a:br>
                        <a:rPr b="1" i="0" lang="ru-RU" sz="1400" u="none" cap="none" strike="noStrike">
                          <a:solidFill>
                            <a:srgbClr val="3C383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b="1" i="0" lang="ru-RU" sz="1400" u="none" cap="none" strike="noStrike">
                          <a:solidFill>
                            <a:srgbClr val="3C383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с запрашиваемой суммой гранта</a:t>
                      </a:r>
                      <a:endParaRPr/>
                    </a:p>
                  </a:txBody>
                  <a:tcPr marT="36000" marB="36000" marR="5950" marL="59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hMerge="1"/>
                <a:tc hMerge="1"/>
                <a:tc hMerge="1"/>
              </a:tr>
              <a:tr h="294700">
                <a:tc vMerge="1"/>
                <a:tc vMerge="1"/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ru-RU" sz="1400" u="none" cap="none" strike="noStrike">
                          <a:solidFill>
                            <a:srgbClr val="3C383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до 500 тыс. ₽ </a:t>
                      </a:r>
                      <a:endParaRPr/>
                    </a:p>
                  </a:txBody>
                  <a:tcPr marT="36000" marB="36000" marR="5950" marL="59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ru-RU" sz="1400" u="none" cap="none" strike="noStrike">
                          <a:solidFill>
                            <a:srgbClr val="3C383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500 тыс. — 3 млн ₽</a:t>
                      </a:r>
                      <a:endParaRPr/>
                    </a:p>
                  </a:txBody>
                  <a:tcPr marT="36000" marB="36000" marR="5950" marL="59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ru-RU" sz="1400" u="none" cap="none" strike="noStrike">
                          <a:solidFill>
                            <a:srgbClr val="3C383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 — 10 млн ₽ </a:t>
                      </a:r>
                      <a:endParaRPr/>
                    </a:p>
                  </a:txBody>
                  <a:tcPr marT="36000" marB="36000" marR="5950" marL="59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ru-RU" sz="1400" u="none" cap="none" strike="noStrike">
                          <a:solidFill>
                            <a:srgbClr val="3C383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свыше 10 млн ₽ </a:t>
                      </a:r>
                      <a:endParaRPr/>
                    </a:p>
                  </a:txBody>
                  <a:tcPr marT="36000" marB="36000" marR="5950" marL="59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891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ru-RU" sz="2000" u="none" cap="none" strike="noStrike">
                          <a:solidFill>
                            <a:schemeClr val="accen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</a:t>
                      </a:r>
                      <a:endParaRPr/>
                    </a:p>
                  </a:txBody>
                  <a:tcPr marT="36000" marB="36000" marR="108000" marL="59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1200" u="none" cap="none" strike="noStrike">
                          <a:solidFill>
                            <a:srgbClr val="3C383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Актуальность и социальная значимость проекта</a:t>
                      </a:r>
                      <a:endParaRPr/>
                    </a:p>
                  </a:txBody>
                  <a:tcPr marT="36000" marB="36000" marR="5950" marL="59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1800" u="none" cap="none" strike="noStrike">
                          <a:solidFill>
                            <a:srgbClr val="3C383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/>
                    </a:p>
                  </a:txBody>
                  <a:tcPr marT="36000" marB="36000" marR="5950" marL="59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1800" u="none" cap="none" strike="noStrike">
                          <a:solidFill>
                            <a:srgbClr val="3C383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T="36000" marB="36000" marR="5950" marL="59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1800" u="none" cap="none" strike="noStrike">
                          <a:solidFill>
                            <a:srgbClr val="3C383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T="36000" marB="36000" marR="5950" marL="59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1800" u="none" cap="none" strike="noStrike">
                          <a:solidFill>
                            <a:srgbClr val="3C383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1,5</a:t>
                      </a:r>
                      <a:endParaRPr/>
                    </a:p>
                  </a:txBody>
                  <a:tcPr marT="36000" marB="36000" marR="5950" marL="59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4521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ru-RU" sz="2000" u="none" cap="none" strike="noStrike">
                          <a:solidFill>
                            <a:schemeClr val="accen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</a:t>
                      </a:r>
                      <a:endParaRPr/>
                    </a:p>
                  </a:txBody>
                  <a:tcPr marT="36000" marB="36000" marR="108000" marL="59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1200" u="none" cap="none" strike="noStrike">
                          <a:solidFill>
                            <a:srgbClr val="3C383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Логическая связность и реализуемость проекта, соответствие мероприятий проекта его целям, задачам и ожидаемым результатам</a:t>
                      </a:r>
                      <a:endParaRPr/>
                    </a:p>
                  </a:txBody>
                  <a:tcPr marT="36000" marB="36000" marR="5950" marL="59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1800" u="none" cap="none" strike="noStrike">
                          <a:solidFill>
                            <a:srgbClr val="3C383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/>
                    </a:p>
                  </a:txBody>
                  <a:tcPr marT="36000" marB="36000" marR="5950" marL="59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1800" u="none" cap="none" strike="noStrike">
                          <a:solidFill>
                            <a:srgbClr val="3C383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T="36000" marB="36000" marR="5950" marL="59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1800" u="none" cap="none" strike="noStrike">
                          <a:solidFill>
                            <a:srgbClr val="3C383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T="36000" marB="36000" marR="5950" marL="59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1800" u="none" cap="none" strike="noStrike">
                          <a:solidFill>
                            <a:srgbClr val="3C383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T="36000" marB="36000" marR="5950" marL="59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891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ru-RU" sz="2000" u="none" cap="none" strike="noStrike">
                          <a:solidFill>
                            <a:schemeClr val="accen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</a:t>
                      </a:r>
                      <a:endParaRPr/>
                    </a:p>
                  </a:txBody>
                  <a:tcPr marT="36000" marB="36000" marR="108000" marL="59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1200" u="none" cap="none" strike="noStrike">
                          <a:solidFill>
                            <a:srgbClr val="3C383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Инновационность, уникальность проекта</a:t>
                      </a:r>
                      <a:endParaRPr/>
                    </a:p>
                  </a:txBody>
                  <a:tcPr marT="36000" marB="36000" marR="5950" marL="59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1800" u="none" cap="none" strike="noStrike">
                          <a:solidFill>
                            <a:srgbClr val="3C383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0,5</a:t>
                      </a:r>
                      <a:endParaRPr/>
                    </a:p>
                  </a:txBody>
                  <a:tcPr marT="36000" marB="36000" marR="5950" marL="59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1800" u="none" cap="none" strike="noStrike">
                          <a:solidFill>
                            <a:srgbClr val="3C383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0,5</a:t>
                      </a:r>
                      <a:endParaRPr/>
                    </a:p>
                  </a:txBody>
                  <a:tcPr marT="36000" marB="36000" marR="5950" marL="59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1800" u="none" cap="none" strike="noStrike">
                          <a:solidFill>
                            <a:srgbClr val="3C383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0,5</a:t>
                      </a:r>
                      <a:endParaRPr/>
                    </a:p>
                  </a:txBody>
                  <a:tcPr marT="36000" marB="36000" marR="5950" marL="59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1800" u="none" cap="none" strike="noStrike">
                          <a:solidFill>
                            <a:srgbClr val="3C383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0,5</a:t>
                      </a:r>
                      <a:endParaRPr/>
                    </a:p>
                  </a:txBody>
                  <a:tcPr marT="36000" marB="36000" marR="5950" marL="59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4521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ru-RU" sz="2000" u="none" cap="none" strike="noStrike">
                          <a:solidFill>
                            <a:schemeClr val="accen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4.</a:t>
                      </a:r>
                      <a:endParaRPr/>
                    </a:p>
                  </a:txBody>
                  <a:tcPr marT="36000" marB="36000" marR="108000" marL="59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1200" u="none" cap="none" strike="noStrike">
                          <a:solidFill>
                            <a:srgbClr val="3C383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Соотношение планируемых расходов на реализацию проекта и его ожидаемых результатов, адекватность, измеримость и достижимость таких результатов</a:t>
                      </a:r>
                      <a:endParaRPr/>
                    </a:p>
                  </a:txBody>
                  <a:tcPr marT="36000" marB="36000" marR="5950" marL="59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1800" u="none" cap="none" strike="noStrike">
                          <a:solidFill>
                            <a:srgbClr val="3C383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/>
                    </a:p>
                  </a:txBody>
                  <a:tcPr marT="36000" marB="36000" marR="5950" marL="59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1800" u="none" cap="none" strike="noStrike">
                          <a:solidFill>
                            <a:srgbClr val="3C383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1,5</a:t>
                      </a:r>
                      <a:endParaRPr/>
                    </a:p>
                  </a:txBody>
                  <a:tcPr marT="36000" marB="36000" marR="5950" marL="59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1800" u="none" cap="none" strike="noStrike">
                          <a:solidFill>
                            <a:srgbClr val="3C383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1,5</a:t>
                      </a:r>
                      <a:endParaRPr/>
                    </a:p>
                  </a:txBody>
                  <a:tcPr marT="36000" marB="36000" marR="5950" marL="59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1800" u="none" cap="none" strike="noStrike">
                          <a:solidFill>
                            <a:srgbClr val="3C383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T="36000" marB="36000" marR="5950" marL="59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4521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ru-RU" sz="2000" u="none" cap="none" strike="noStrike">
                          <a:solidFill>
                            <a:schemeClr val="accen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5.</a:t>
                      </a:r>
                      <a:endParaRPr/>
                    </a:p>
                  </a:txBody>
                  <a:tcPr marT="36000" marB="36000" marR="108000" marL="59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1200" u="none" cap="none" strike="noStrike">
                          <a:solidFill>
                            <a:srgbClr val="3C383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Реалистичность бюджета проекта и обоснованность планируемых расходов </a:t>
                      </a:r>
                      <a:br>
                        <a:rPr b="0" i="0" lang="ru-RU" sz="1200" u="none" cap="none" strike="noStrike">
                          <a:solidFill>
                            <a:srgbClr val="3C383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b="0" i="0" lang="ru-RU" sz="1200" u="none" cap="none" strike="noStrike">
                          <a:solidFill>
                            <a:srgbClr val="3C383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на реализацию проекта</a:t>
                      </a:r>
                      <a:endParaRPr/>
                    </a:p>
                  </a:txBody>
                  <a:tcPr marT="36000" marB="36000" marR="5950" marL="59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1800" u="none" cap="none" strike="noStrike">
                          <a:solidFill>
                            <a:srgbClr val="3C383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T="36000" marB="36000" marR="5950" marL="59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1800" u="none" cap="none" strike="noStrike">
                          <a:solidFill>
                            <a:srgbClr val="3C383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1,5</a:t>
                      </a:r>
                      <a:endParaRPr/>
                    </a:p>
                  </a:txBody>
                  <a:tcPr marT="36000" marB="36000" marR="5950" marL="59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1800" u="none" cap="none" strike="noStrike">
                          <a:solidFill>
                            <a:srgbClr val="3C383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1,5</a:t>
                      </a:r>
                      <a:endParaRPr/>
                    </a:p>
                  </a:txBody>
                  <a:tcPr marT="36000" marB="36000" marR="5950" marL="59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1800" u="none" cap="none" strike="noStrike">
                          <a:solidFill>
                            <a:srgbClr val="3C383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1,5</a:t>
                      </a:r>
                      <a:endParaRPr/>
                    </a:p>
                  </a:txBody>
                  <a:tcPr marT="36000" marB="36000" marR="5950" marL="59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891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ru-RU" sz="2000" u="none" cap="none" strike="noStrike">
                          <a:solidFill>
                            <a:schemeClr val="accen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6.</a:t>
                      </a:r>
                      <a:endParaRPr/>
                    </a:p>
                  </a:txBody>
                  <a:tcPr marT="36000" marB="36000" marR="108000" marL="59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1200" u="none" cap="none" strike="noStrike">
                          <a:solidFill>
                            <a:srgbClr val="3C383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Масштаб реализации проекта</a:t>
                      </a:r>
                      <a:endParaRPr/>
                    </a:p>
                  </a:txBody>
                  <a:tcPr marT="36000" marB="36000" marR="5950" marL="59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1800" u="none" cap="none" strike="noStrike">
                          <a:solidFill>
                            <a:srgbClr val="3C383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T="36000" marB="36000" marR="5950" marL="59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1800" u="none" cap="none" strike="noStrike">
                          <a:solidFill>
                            <a:srgbClr val="3C383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0,5</a:t>
                      </a:r>
                      <a:endParaRPr/>
                    </a:p>
                  </a:txBody>
                  <a:tcPr marT="36000" marB="36000" marR="5950" marL="59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1800" u="none" cap="none" strike="noStrike">
                          <a:solidFill>
                            <a:srgbClr val="3C383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0,5</a:t>
                      </a:r>
                      <a:endParaRPr/>
                    </a:p>
                  </a:txBody>
                  <a:tcPr marT="36000" marB="36000" marR="5950" marL="59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1800" u="none" cap="none" strike="noStrike">
                          <a:solidFill>
                            <a:srgbClr val="3C383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0,5</a:t>
                      </a:r>
                      <a:endParaRPr/>
                    </a:p>
                  </a:txBody>
                  <a:tcPr marT="36000" marB="36000" marR="5950" marL="59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4521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ru-RU" sz="2000" u="none" cap="none" strike="noStrike">
                          <a:solidFill>
                            <a:schemeClr val="accen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7.</a:t>
                      </a:r>
                      <a:endParaRPr/>
                    </a:p>
                  </a:txBody>
                  <a:tcPr marT="36000" marB="36000" marR="108000" marL="59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1200" u="none" cap="none" strike="noStrike">
                          <a:solidFill>
                            <a:srgbClr val="3C383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Собственный вклад организации и дополнительные ресурсы, привлекаемые </a:t>
                      </a:r>
                      <a:br>
                        <a:rPr b="0" i="0" lang="ru-RU" sz="1200" u="none" cap="none" strike="noStrike">
                          <a:solidFill>
                            <a:srgbClr val="3C383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b="0" i="0" lang="ru-RU" sz="1200" u="none" cap="none" strike="noStrike">
                          <a:solidFill>
                            <a:srgbClr val="3C383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на реализацию проекта, перспективы его дальнейшего развития</a:t>
                      </a:r>
                      <a:endParaRPr/>
                    </a:p>
                  </a:txBody>
                  <a:tcPr marT="36000" marB="36000" marR="5950" marL="59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1800" u="none" cap="none" strike="noStrike">
                          <a:solidFill>
                            <a:srgbClr val="3C383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0,5</a:t>
                      </a:r>
                      <a:endParaRPr/>
                    </a:p>
                  </a:txBody>
                  <a:tcPr marT="36000" marB="36000" marR="5950" marL="59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1800" u="none" cap="none" strike="noStrike">
                          <a:solidFill>
                            <a:srgbClr val="3C383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T="36000" marB="36000" marR="5950" marL="59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1800" u="none" cap="none" strike="noStrike">
                          <a:solidFill>
                            <a:srgbClr val="3C383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T="36000" marB="36000" marR="5950" marL="59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1800" u="none" cap="none" strike="noStrike">
                          <a:solidFill>
                            <a:srgbClr val="3C383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T="36000" marB="36000" marR="5950" marL="59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4521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ru-RU" sz="2000" u="none" cap="none" strike="noStrike">
                          <a:solidFill>
                            <a:schemeClr val="accen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8.</a:t>
                      </a:r>
                      <a:endParaRPr/>
                    </a:p>
                  </a:txBody>
                  <a:tcPr marT="36000" marB="36000" marR="108000" marL="59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1200" u="none" cap="none" strike="noStrike">
                          <a:solidFill>
                            <a:srgbClr val="3C383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Опыт организации по успешной реализации программ, проектов по соответствующему направлению деятельности</a:t>
                      </a:r>
                      <a:endParaRPr/>
                    </a:p>
                  </a:txBody>
                  <a:tcPr marT="36000" marB="36000" marR="5950" marL="59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1800" u="none" cap="none" strike="noStrike">
                          <a:solidFill>
                            <a:srgbClr val="3C383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0,5</a:t>
                      </a:r>
                      <a:endParaRPr/>
                    </a:p>
                  </a:txBody>
                  <a:tcPr marT="36000" marB="36000" marR="5950" marL="59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1800" u="none" cap="none" strike="noStrike">
                          <a:solidFill>
                            <a:srgbClr val="3C383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T="36000" marB="36000" marR="5950" marL="59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1800" u="none" cap="none" strike="noStrike">
                          <a:solidFill>
                            <a:srgbClr val="3C383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T="36000" marB="36000" marR="5950" marL="59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1800" u="none" cap="none" strike="noStrike">
                          <a:solidFill>
                            <a:srgbClr val="3C383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T="36000" marB="36000" marR="5950" marL="59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891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ru-RU" sz="2000" u="none" cap="none" strike="noStrike">
                          <a:solidFill>
                            <a:schemeClr val="accen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9.</a:t>
                      </a:r>
                      <a:endParaRPr/>
                    </a:p>
                  </a:txBody>
                  <a:tcPr marT="36000" marB="36000" marR="108000" marL="59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1200" u="none" cap="none" strike="noStrike">
                          <a:solidFill>
                            <a:srgbClr val="3C383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Соответствие опыта и компетенций команды проекта планируемой деятельности</a:t>
                      </a:r>
                      <a:endParaRPr/>
                    </a:p>
                  </a:txBody>
                  <a:tcPr marT="36000" marB="36000" marR="5950" marL="59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1800" u="none" cap="none" strike="noStrike">
                          <a:solidFill>
                            <a:srgbClr val="3C383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T="36000" marB="36000" marR="5950" marL="59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1800" u="none" cap="none" strike="noStrike">
                          <a:solidFill>
                            <a:srgbClr val="3C383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T="36000" marB="36000" marR="5950" marL="59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1800" u="none" cap="none" strike="noStrike">
                          <a:solidFill>
                            <a:srgbClr val="3C383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T="36000" marB="36000" marR="5950" marL="59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1800" u="none" cap="none" strike="noStrike">
                          <a:solidFill>
                            <a:srgbClr val="3C383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T="36000" marB="36000" marR="5950" marL="59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891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ru-RU" sz="2000" u="none" cap="none" strike="noStrike">
                          <a:solidFill>
                            <a:schemeClr val="accen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10.</a:t>
                      </a:r>
                      <a:endParaRPr/>
                    </a:p>
                  </a:txBody>
                  <a:tcPr marT="36000" marB="36000" marR="108000" marL="59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1200" u="none" cap="none" strike="noStrike">
                          <a:solidFill>
                            <a:srgbClr val="3C383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Информационная открытость организации</a:t>
                      </a:r>
                      <a:endParaRPr/>
                    </a:p>
                  </a:txBody>
                  <a:tcPr marT="36000" marB="36000" marR="5950" marL="59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1800" u="none" cap="none" strike="noStrike">
                          <a:solidFill>
                            <a:srgbClr val="3C383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0,5</a:t>
                      </a:r>
                      <a:endParaRPr/>
                    </a:p>
                  </a:txBody>
                  <a:tcPr marT="36000" marB="36000" marR="5950" marL="59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1800" u="none" cap="none" strike="noStrike">
                          <a:solidFill>
                            <a:srgbClr val="3C383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T="36000" marB="36000" marR="5950" marL="59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1800" u="none" cap="none" strike="noStrike">
                          <a:solidFill>
                            <a:srgbClr val="3C383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T="36000" marB="36000" marR="5950" marL="59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1800" u="none" cap="none" strike="noStrike">
                          <a:solidFill>
                            <a:srgbClr val="3C383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T="36000" marB="36000" marR="5950" marL="59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</a:tbl>
          </a:graphicData>
        </a:graphic>
      </p:graphicFrame>
      <p:cxnSp>
        <p:nvCxnSpPr>
          <p:cNvPr id="651" name="Shape 651"/>
          <p:cNvCxnSpPr/>
          <p:nvPr/>
        </p:nvCxnSpPr>
        <p:spPr>
          <a:xfrm>
            <a:off x="6315075" y="1844905"/>
            <a:ext cx="1028700" cy="0"/>
          </a:xfrm>
          <a:prstGeom prst="straightConnector1">
            <a:avLst/>
          </a:prstGeom>
          <a:noFill/>
          <a:ln cap="rnd" cmpd="sng" w="28575">
            <a:solidFill>
              <a:srgbClr val="FFD415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52" name="Shape 652"/>
          <p:cNvCxnSpPr/>
          <p:nvPr/>
        </p:nvCxnSpPr>
        <p:spPr>
          <a:xfrm>
            <a:off x="7523765" y="1844905"/>
            <a:ext cx="1431049" cy="0"/>
          </a:xfrm>
          <a:prstGeom prst="straightConnector1">
            <a:avLst/>
          </a:prstGeom>
          <a:noFill/>
          <a:ln cap="rnd" cmpd="sng" w="28575">
            <a:solidFill>
              <a:srgbClr val="FFD415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53" name="Shape 653"/>
          <p:cNvCxnSpPr/>
          <p:nvPr/>
        </p:nvCxnSpPr>
        <p:spPr>
          <a:xfrm>
            <a:off x="9110828" y="1844905"/>
            <a:ext cx="968593" cy="0"/>
          </a:xfrm>
          <a:prstGeom prst="straightConnector1">
            <a:avLst/>
          </a:prstGeom>
          <a:noFill/>
          <a:ln cap="rnd" cmpd="sng" w="28575">
            <a:solidFill>
              <a:srgbClr val="FFD415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54" name="Shape 654"/>
          <p:cNvCxnSpPr/>
          <p:nvPr/>
        </p:nvCxnSpPr>
        <p:spPr>
          <a:xfrm>
            <a:off x="10287986" y="1844905"/>
            <a:ext cx="1208689" cy="0"/>
          </a:xfrm>
          <a:prstGeom prst="straightConnector1">
            <a:avLst/>
          </a:prstGeom>
          <a:noFill/>
          <a:ln cap="rnd" cmpd="sng" w="28575">
            <a:solidFill>
              <a:srgbClr val="FFD415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55" name="Shape 655"/>
          <p:cNvCxnSpPr/>
          <p:nvPr/>
        </p:nvCxnSpPr>
        <p:spPr>
          <a:xfrm>
            <a:off x="883104" y="1844905"/>
            <a:ext cx="1361332" cy="0"/>
          </a:xfrm>
          <a:prstGeom prst="straightConnector1">
            <a:avLst/>
          </a:prstGeom>
          <a:noFill/>
          <a:ln cap="rnd" cmpd="sng" w="28575">
            <a:solidFill>
              <a:srgbClr val="FFD415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0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Shape 661"/>
          <p:cNvSpPr txBox="1"/>
          <p:nvPr>
            <p:ph type="title"/>
          </p:nvPr>
        </p:nvSpPr>
        <p:spPr>
          <a:xfrm>
            <a:off x="2458720" y="195058"/>
            <a:ext cx="8895080" cy="81502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EB180"/>
              </a:buClr>
              <a:buSzPts val="2800"/>
              <a:buFont typeface="Calibri"/>
              <a:buNone/>
            </a:pPr>
            <a:r>
              <a:rPr b="1" i="0" lang="ru-RU" sz="2800" u="none" cap="none" strike="noStrike">
                <a:solidFill>
                  <a:srgbClr val="7EB180"/>
                </a:solidFill>
                <a:latin typeface="Calibri"/>
                <a:ea typeface="Calibri"/>
                <a:cs typeface="Calibri"/>
                <a:sym typeface="Calibri"/>
              </a:rPr>
              <a:t>Соответствие</a:t>
            </a:r>
            <a:r>
              <a:rPr b="1" i="0" lang="ru-RU" sz="2800" u="none" cap="none" strike="noStrike">
                <a:solidFill>
                  <a:srgbClr val="624E33"/>
                </a:solidFill>
                <a:latin typeface="Calibri"/>
                <a:ea typeface="Calibri"/>
                <a:cs typeface="Calibri"/>
                <a:sym typeface="Calibri"/>
              </a:rPr>
              <a:t> проекта критерию оценки</a:t>
            </a:r>
            <a:endParaRPr/>
          </a:p>
        </p:txBody>
      </p:sp>
      <p:sp>
        <p:nvSpPr>
          <p:cNvPr id="662" name="Shape 662"/>
          <p:cNvSpPr txBox="1"/>
          <p:nvPr>
            <p:ph idx="12" type="sldNum"/>
          </p:nvPr>
        </p:nvSpPr>
        <p:spPr>
          <a:xfrm>
            <a:off x="10683240" y="6356350"/>
            <a:ext cx="7696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>
                <a:solidFill>
                  <a:srgbClr val="C2A17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rgbClr val="C2A1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63" name="Shape 6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6814" y="1177260"/>
            <a:ext cx="770143" cy="576555"/>
          </a:xfrm>
          <a:prstGeom prst="rect">
            <a:avLst/>
          </a:prstGeom>
          <a:noFill/>
          <a:ln>
            <a:noFill/>
          </a:ln>
        </p:spPr>
      </p:pic>
      <p:sp>
        <p:nvSpPr>
          <p:cNvPr id="664" name="Shape 664"/>
          <p:cNvSpPr txBox="1"/>
          <p:nvPr/>
        </p:nvSpPr>
        <p:spPr>
          <a:xfrm>
            <a:off x="800100" y="4267145"/>
            <a:ext cx="2816908" cy="2036758"/>
          </a:xfrm>
          <a:prstGeom prst="rect">
            <a:avLst/>
          </a:prstGeom>
          <a:noFill/>
          <a:ln>
            <a:noFill/>
          </a:ln>
        </p:spPr>
        <p:txBody>
          <a:bodyPr anchorCtr="0" anchor="t" bIns="33150" lIns="33150" spcFirstLastPara="1" rIns="33150" wrap="square" tIns="331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rPr>
              <a:t>Проблемы, на решение которых направлен проект, детально раскрыты,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rPr>
              <a:t>их описание аргументировано </a:t>
            </a:r>
            <a:br>
              <a:rPr lang="ru-RU" sz="1600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600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rPr>
              <a:t>и подкреплено конкретными количественными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rPr>
              <a:t>и (или) качественными показателями</a:t>
            </a:r>
            <a:endParaRPr sz="1600">
              <a:solidFill>
                <a:srgbClr val="3C383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5" name="Shape 665"/>
          <p:cNvSpPr txBox="1"/>
          <p:nvPr/>
        </p:nvSpPr>
        <p:spPr>
          <a:xfrm>
            <a:off x="4043080" y="4267145"/>
            <a:ext cx="2370152" cy="1298094"/>
          </a:xfrm>
          <a:prstGeom prst="rect">
            <a:avLst/>
          </a:prstGeom>
          <a:noFill/>
          <a:ln>
            <a:noFill/>
          </a:ln>
        </p:spPr>
        <p:txBody>
          <a:bodyPr anchorCtr="0" anchor="t" bIns="33150" lIns="33150" spcFirstLastPara="1" rIns="33150" wrap="square" tIns="331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rPr>
              <a:t>Проект направлен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rPr>
              <a:t>в полной мере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rPr>
              <a:t>на решение именно тех проблем, которые обозначены как значимые</a:t>
            </a:r>
            <a:endParaRPr/>
          </a:p>
        </p:txBody>
      </p:sp>
      <p:sp>
        <p:nvSpPr>
          <p:cNvPr id="666" name="Shape 666"/>
          <p:cNvSpPr txBox="1"/>
          <p:nvPr/>
        </p:nvSpPr>
        <p:spPr>
          <a:xfrm>
            <a:off x="6625291" y="4267145"/>
            <a:ext cx="2640938" cy="1544315"/>
          </a:xfrm>
          <a:prstGeom prst="rect">
            <a:avLst/>
          </a:prstGeom>
          <a:noFill/>
          <a:ln>
            <a:noFill/>
          </a:ln>
        </p:spPr>
        <p:txBody>
          <a:bodyPr anchorCtr="0" anchor="t" bIns="33150" lIns="33150" spcFirstLastPara="1" rIns="33150" wrap="square" tIns="331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rPr>
              <a:t>Имеется подтверждение актуальности проблемы представителями целевой аудитории, потенциальными благополучателями, партнерами </a:t>
            </a:r>
            <a:endParaRPr/>
          </a:p>
        </p:txBody>
      </p:sp>
      <p:sp>
        <p:nvSpPr>
          <p:cNvPr id="667" name="Shape 667"/>
          <p:cNvSpPr txBox="1"/>
          <p:nvPr/>
        </p:nvSpPr>
        <p:spPr>
          <a:xfrm>
            <a:off x="9419666" y="4267145"/>
            <a:ext cx="2386168" cy="805652"/>
          </a:xfrm>
          <a:prstGeom prst="rect">
            <a:avLst/>
          </a:prstGeom>
          <a:noFill/>
          <a:ln>
            <a:noFill/>
          </a:ln>
        </p:spPr>
        <p:txBody>
          <a:bodyPr anchorCtr="0" anchor="t" bIns="33150" lIns="33150" spcFirstLastPara="1" rIns="33150" wrap="square" tIns="331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rPr>
              <a:t>Мероприятия проекта полностью соответствуют грантовым направлениям</a:t>
            </a:r>
            <a:endParaRPr sz="1600">
              <a:solidFill>
                <a:srgbClr val="3C383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8" name="Shape 668"/>
          <p:cNvSpPr/>
          <p:nvPr/>
        </p:nvSpPr>
        <p:spPr>
          <a:xfrm>
            <a:off x="216085" y="1194138"/>
            <a:ext cx="901204" cy="5344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73">
                <a:solidFill>
                  <a:srgbClr val="353333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2873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69" name="Shape 66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34997" y="2500055"/>
            <a:ext cx="1524937" cy="1573444"/>
          </a:xfrm>
          <a:prstGeom prst="rect">
            <a:avLst/>
          </a:prstGeom>
          <a:noFill/>
          <a:ln>
            <a:noFill/>
          </a:ln>
        </p:spPr>
      </p:pic>
      <p:pic>
        <p:nvPicPr>
          <p:cNvPr id="670" name="Shape 67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35613" y="2678789"/>
            <a:ext cx="1377790" cy="145809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71" name="Shape 671"/>
          <p:cNvGrpSpPr/>
          <p:nvPr/>
        </p:nvGrpSpPr>
        <p:grpSpPr>
          <a:xfrm>
            <a:off x="3783382" y="2625896"/>
            <a:ext cx="5526381" cy="3403429"/>
            <a:chOff x="3215042" y="1038263"/>
            <a:chExt cx="5947767" cy="5226459"/>
          </a:xfrm>
        </p:grpSpPr>
        <p:cxnSp>
          <p:nvCxnSpPr>
            <p:cNvPr id="672" name="Shape 672"/>
            <p:cNvCxnSpPr/>
            <p:nvPr/>
          </p:nvCxnSpPr>
          <p:spPr>
            <a:xfrm>
              <a:off x="3215042" y="1038263"/>
              <a:ext cx="0" cy="5226459"/>
            </a:xfrm>
            <a:prstGeom prst="straightConnector1">
              <a:avLst/>
            </a:prstGeom>
            <a:noFill/>
            <a:ln cap="rnd" cmpd="sng" w="19050">
              <a:solidFill>
                <a:srgbClr val="BFBFBF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673" name="Shape 673"/>
            <p:cNvCxnSpPr/>
            <p:nvPr/>
          </p:nvCxnSpPr>
          <p:spPr>
            <a:xfrm>
              <a:off x="6159532" y="1038263"/>
              <a:ext cx="0" cy="5226459"/>
            </a:xfrm>
            <a:prstGeom prst="straightConnector1">
              <a:avLst/>
            </a:prstGeom>
            <a:noFill/>
            <a:ln cap="rnd" cmpd="sng" w="19050">
              <a:solidFill>
                <a:srgbClr val="BFBFBF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674" name="Shape 674"/>
            <p:cNvCxnSpPr/>
            <p:nvPr/>
          </p:nvCxnSpPr>
          <p:spPr>
            <a:xfrm>
              <a:off x="9162809" y="1038263"/>
              <a:ext cx="0" cy="5226459"/>
            </a:xfrm>
            <a:prstGeom prst="straightConnector1">
              <a:avLst/>
            </a:prstGeom>
            <a:noFill/>
            <a:ln cap="rnd" cmpd="sng" w="19050">
              <a:solidFill>
                <a:srgbClr val="BFBFBF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pic>
        <p:nvPicPr>
          <p:cNvPr id="675" name="Shape 67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197999" y="2572995"/>
            <a:ext cx="1433027" cy="1389446"/>
          </a:xfrm>
          <a:prstGeom prst="rect">
            <a:avLst/>
          </a:prstGeom>
          <a:noFill/>
          <a:ln>
            <a:noFill/>
          </a:ln>
        </p:spPr>
      </p:pic>
      <p:pic>
        <p:nvPicPr>
          <p:cNvPr id="676" name="Shape 67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023066" y="2625896"/>
            <a:ext cx="1330734" cy="1336545"/>
          </a:xfrm>
          <a:prstGeom prst="rect">
            <a:avLst/>
          </a:prstGeom>
          <a:noFill/>
          <a:ln>
            <a:noFill/>
          </a:ln>
        </p:spPr>
      </p:pic>
      <p:sp>
        <p:nvSpPr>
          <p:cNvPr id="677" name="Shape 677"/>
          <p:cNvSpPr/>
          <p:nvPr/>
        </p:nvSpPr>
        <p:spPr>
          <a:xfrm>
            <a:off x="1206595" y="1673884"/>
            <a:ext cx="1035592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rPr>
              <a:t>Обосновывается в поле «Обоснование социальной значимости проекта», </a:t>
            </a:r>
            <a:br>
              <a:rPr lang="ru-RU" sz="1800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800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rPr>
              <a:t>без общих фраз, с привязкой к конкретным проблемам территории реализации проекта</a:t>
            </a:r>
            <a:endParaRPr sz="1800">
              <a:solidFill>
                <a:srgbClr val="3C383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8" name="Shape 678"/>
          <p:cNvSpPr/>
          <p:nvPr/>
        </p:nvSpPr>
        <p:spPr>
          <a:xfrm>
            <a:off x="1248557" y="1310755"/>
            <a:ext cx="10283185" cy="4382685"/>
          </a:xfrm>
          <a:prstGeom prst="roundRect">
            <a:avLst>
              <a:gd fmla="val 0" name="adj"/>
            </a:avLst>
          </a:prstGeom>
          <a:noFill/>
          <a:ln>
            <a:noFill/>
          </a:ln>
        </p:spPr>
        <p:txBody>
          <a:bodyPr anchorCtr="0" anchor="t" bIns="25425" lIns="50875" spcFirstLastPara="1" rIns="50875" wrap="square" tIns="25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959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rPr>
              <a:t>Критерий: актуальность и социальная значимость проекта</a:t>
            </a:r>
            <a:endParaRPr/>
          </a:p>
        </p:txBody>
      </p:sp>
      <p:grpSp>
        <p:nvGrpSpPr>
          <p:cNvPr id="679" name="Shape 679"/>
          <p:cNvGrpSpPr/>
          <p:nvPr/>
        </p:nvGrpSpPr>
        <p:grpSpPr>
          <a:xfrm>
            <a:off x="996966" y="2417125"/>
            <a:ext cx="407520" cy="407520"/>
            <a:chOff x="766156" y="2110668"/>
            <a:chExt cx="513441" cy="513441"/>
          </a:xfrm>
        </p:grpSpPr>
        <p:sp>
          <p:nvSpPr>
            <p:cNvPr id="680" name="Shape 680"/>
            <p:cNvSpPr/>
            <p:nvPr/>
          </p:nvSpPr>
          <p:spPr>
            <a:xfrm>
              <a:off x="766156" y="2110668"/>
              <a:ext cx="513441" cy="513441"/>
            </a:xfrm>
            <a:prstGeom prst="ellipse">
              <a:avLst/>
            </a:prstGeom>
            <a:noFill/>
            <a:ln cap="flat" cmpd="sng" w="12700">
              <a:solidFill>
                <a:srgbClr val="7EB18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81" name="Shape 681"/>
            <p:cNvGrpSpPr/>
            <p:nvPr/>
          </p:nvGrpSpPr>
          <p:grpSpPr>
            <a:xfrm>
              <a:off x="869351" y="2276228"/>
              <a:ext cx="307050" cy="182319"/>
              <a:chOff x="26861" y="4160842"/>
              <a:chExt cx="428394" cy="254370"/>
            </a:xfrm>
          </p:grpSpPr>
          <p:cxnSp>
            <p:nvCxnSpPr>
              <p:cNvPr id="682" name="Shape 682"/>
              <p:cNvCxnSpPr/>
              <p:nvPr/>
            </p:nvCxnSpPr>
            <p:spPr>
              <a:xfrm flipH="1" rot="10800000">
                <a:off x="200885" y="4160842"/>
                <a:ext cx="254370" cy="254370"/>
              </a:xfrm>
              <a:prstGeom prst="straightConnector1">
                <a:avLst/>
              </a:prstGeom>
              <a:noFill/>
              <a:ln cap="rnd" cmpd="sng" w="31750">
                <a:solidFill>
                  <a:srgbClr val="7EB18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683" name="Shape 683"/>
              <p:cNvCxnSpPr/>
              <p:nvPr/>
            </p:nvCxnSpPr>
            <p:spPr>
              <a:xfrm rot="10800000">
                <a:off x="26861" y="4241289"/>
                <a:ext cx="167054" cy="167054"/>
              </a:xfrm>
              <a:prstGeom prst="straightConnector1">
                <a:avLst/>
              </a:prstGeom>
              <a:noFill/>
              <a:ln cap="rnd" cmpd="sng" w="31750">
                <a:solidFill>
                  <a:srgbClr val="7EB18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</p:grpSp>
      <p:grpSp>
        <p:nvGrpSpPr>
          <p:cNvPr id="684" name="Shape 684"/>
          <p:cNvGrpSpPr/>
          <p:nvPr/>
        </p:nvGrpSpPr>
        <p:grpSpPr>
          <a:xfrm>
            <a:off x="4162895" y="2417125"/>
            <a:ext cx="407520" cy="407520"/>
            <a:chOff x="766156" y="2110668"/>
            <a:chExt cx="513441" cy="513441"/>
          </a:xfrm>
        </p:grpSpPr>
        <p:sp>
          <p:nvSpPr>
            <p:cNvPr id="685" name="Shape 685"/>
            <p:cNvSpPr/>
            <p:nvPr/>
          </p:nvSpPr>
          <p:spPr>
            <a:xfrm>
              <a:off x="766156" y="2110668"/>
              <a:ext cx="513441" cy="513441"/>
            </a:xfrm>
            <a:prstGeom prst="ellipse">
              <a:avLst/>
            </a:prstGeom>
            <a:noFill/>
            <a:ln cap="flat" cmpd="sng" w="12700">
              <a:solidFill>
                <a:srgbClr val="7EB18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86" name="Shape 686"/>
            <p:cNvGrpSpPr/>
            <p:nvPr/>
          </p:nvGrpSpPr>
          <p:grpSpPr>
            <a:xfrm>
              <a:off x="869351" y="2276228"/>
              <a:ext cx="307050" cy="182319"/>
              <a:chOff x="26861" y="4160842"/>
              <a:chExt cx="428394" cy="254370"/>
            </a:xfrm>
          </p:grpSpPr>
          <p:cxnSp>
            <p:nvCxnSpPr>
              <p:cNvPr id="687" name="Shape 687"/>
              <p:cNvCxnSpPr/>
              <p:nvPr/>
            </p:nvCxnSpPr>
            <p:spPr>
              <a:xfrm flipH="1" rot="10800000">
                <a:off x="200885" y="4160842"/>
                <a:ext cx="254370" cy="254370"/>
              </a:xfrm>
              <a:prstGeom prst="straightConnector1">
                <a:avLst/>
              </a:prstGeom>
              <a:noFill/>
              <a:ln cap="rnd" cmpd="sng" w="31750">
                <a:solidFill>
                  <a:srgbClr val="7EB18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688" name="Shape 688"/>
              <p:cNvCxnSpPr/>
              <p:nvPr/>
            </p:nvCxnSpPr>
            <p:spPr>
              <a:xfrm rot="10800000">
                <a:off x="26861" y="4241289"/>
                <a:ext cx="167054" cy="167054"/>
              </a:xfrm>
              <a:prstGeom prst="straightConnector1">
                <a:avLst/>
              </a:prstGeom>
              <a:noFill/>
              <a:ln cap="rnd" cmpd="sng" w="31750">
                <a:solidFill>
                  <a:srgbClr val="7EB18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</p:grpSp>
      <p:grpSp>
        <p:nvGrpSpPr>
          <p:cNvPr id="689" name="Shape 689"/>
          <p:cNvGrpSpPr/>
          <p:nvPr/>
        </p:nvGrpSpPr>
        <p:grpSpPr>
          <a:xfrm>
            <a:off x="6978666" y="2417125"/>
            <a:ext cx="407520" cy="407520"/>
            <a:chOff x="766156" y="2110668"/>
            <a:chExt cx="513441" cy="513441"/>
          </a:xfrm>
        </p:grpSpPr>
        <p:sp>
          <p:nvSpPr>
            <p:cNvPr id="690" name="Shape 690"/>
            <p:cNvSpPr/>
            <p:nvPr/>
          </p:nvSpPr>
          <p:spPr>
            <a:xfrm>
              <a:off x="766156" y="2110668"/>
              <a:ext cx="513441" cy="513441"/>
            </a:xfrm>
            <a:prstGeom prst="ellipse">
              <a:avLst/>
            </a:prstGeom>
            <a:noFill/>
            <a:ln cap="flat" cmpd="sng" w="12700">
              <a:solidFill>
                <a:srgbClr val="7EB18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91" name="Shape 691"/>
            <p:cNvGrpSpPr/>
            <p:nvPr/>
          </p:nvGrpSpPr>
          <p:grpSpPr>
            <a:xfrm>
              <a:off x="869351" y="2276228"/>
              <a:ext cx="307050" cy="182319"/>
              <a:chOff x="26861" y="4160842"/>
              <a:chExt cx="428394" cy="254370"/>
            </a:xfrm>
          </p:grpSpPr>
          <p:cxnSp>
            <p:nvCxnSpPr>
              <p:cNvPr id="692" name="Shape 692"/>
              <p:cNvCxnSpPr/>
              <p:nvPr/>
            </p:nvCxnSpPr>
            <p:spPr>
              <a:xfrm flipH="1" rot="10800000">
                <a:off x="200885" y="4160842"/>
                <a:ext cx="254370" cy="254370"/>
              </a:xfrm>
              <a:prstGeom prst="straightConnector1">
                <a:avLst/>
              </a:prstGeom>
              <a:noFill/>
              <a:ln cap="rnd" cmpd="sng" w="31750">
                <a:solidFill>
                  <a:srgbClr val="7EB18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693" name="Shape 693"/>
              <p:cNvCxnSpPr/>
              <p:nvPr/>
            </p:nvCxnSpPr>
            <p:spPr>
              <a:xfrm rot="10800000">
                <a:off x="26861" y="4241289"/>
                <a:ext cx="167054" cy="167054"/>
              </a:xfrm>
              <a:prstGeom prst="straightConnector1">
                <a:avLst/>
              </a:prstGeom>
              <a:noFill/>
              <a:ln cap="rnd" cmpd="sng" w="31750">
                <a:solidFill>
                  <a:srgbClr val="7EB18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</p:grpSp>
      <p:grpSp>
        <p:nvGrpSpPr>
          <p:cNvPr id="694" name="Shape 694"/>
          <p:cNvGrpSpPr/>
          <p:nvPr/>
        </p:nvGrpSpPr>
        <p:grpSpPr>
          <a:xfrm>
            <a:off x="9707352" y="2417125"/>
            <a:ext cx="407520" cy="407520"/>
            <a:chOff x="766156" y="2110668"/>
            <a:chExt cx="513441" cy="513441"/>
          </a:xfrm>
        </p:grpSpPr>
        <p:sp>
          <p:nvSpPr>
            <p:cNvPr id="695" name="Shape 695"/>
            <p:cNvSpPr/>
            <p:nvPr/>
          </p:nvSpPr>
          <p:spPr>
            <a:xfrm>
              <a:off x="766156" y="2110668"/>
              <a:ext cx="513441" cy="513441"/>
            </a:xfrm>
            <a:prstGeom prst="ellipse">
              <a:avLst/>
            </a:prstGeom>
            <a:noFill/>
            <a:ln cap="flat" cmpd="sng" w="12700">
              <a:solidFill>
                <a:srgbClr val="7EB18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96" name="Shape 696"/>
            <p:cNvGrpSpPr/>
            <p:nvPr/>
          </p:nvGrpSpPr>
          <p:grpSpPr>
            <a:xfrm>
              <a:off x="869351" y="2276228"/>
              <a:ext cx="307050" cy="182319"/>
              <a:chOff x="26861" y="4160842"/>
              <a:chExt cx="428394" cy="254370"/>
            </a:xfrm>
          </p:grpSpPr>
          <p:cxnSp>
            <p:nvCxnSpPr>
              <p:cNvPr id="697" name="Shape 697"/>
              <p:cNvCxnSpPr/>
              <p:nvPr/>
            </p:nvCxnSpPr>
            <p:spPr>
              <a:xfrm flipH="1" rot="10800000">
                <a:off x="200885" y="4160842"/>
                <a:ext cx="254370" cy="254370"/>
              </a:xfrm>
              <a:prstGeom prst="straightConnector1">
                <a:avLst/>
              </a:prstGeom>
              <a:noFill/>
              <a:ln cap="rnd" cmpd="sng" w="31750">
                <a:solidFill>
                  <a:srgbClr val="7EB18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698" name="Shape 698"/>
              <p:cNvCxnSpPr/>
              <p:nvPr/>
            </p:nvCxnSpPr>
            <p:spPr>
              <a:xfrm rot="10800000">
                <a:off x="26861" y="4241289"/>
                <a:ext cx="167054" cy="167054"/>
              </a:xfrm>
              <a:prstGeom prst="straightConnector1">
                <a:avLst/>
              </a:prstGeom>
              <a:noFill/>
              <a:ln cap="rnd" cmpd="sng" w="31750">
                <a:solidFill>
                  <a:srgbClr val="7EB18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03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4" name="Shape 70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6814" y="1177260"/>
            <a:ext cx="770143" cy="576555"/>
          </a:xfrm>
          <a:prstGeom prst="rect">
            <a:avLst/>
          </a:prstGeom>
          <a:noFill/>
          <a:ln>
            <a:noFill/>
          </a:ln>
        </p:spPr>
      </p:pic>
      <p:sp>
        <p:nvSpPr>
          <p:cNvPr id="705" name="Shape 705"/>
          <p:cNvSpPr txBox="1"/>
          <p:nvPr>
            <p:ph type="title"/>
          </p:nvPr>
        </p:nvSpPr>
        <p:spPr>
          <a:xfrm>
            <a:off x="2458720" y="195058"/>
            <a:ext cx="8895080" cy="81502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EB180"/>
              </a:buClr>
              <a:buSzPts val="2800"/>
              <a:buFont typeface="Calibri"/>
              <a:buNone/>
            </a:pPr>
            <a:r>
              <a:rPr b="1" i="0" lang="ru-RU" sz="2800" u="none" cap="none" strike="noStrike">
                <a:solidFill>
                  <a:srgbClr val="7EB180"/>
                </a:solidFill>
                <a:latin typeface="Calibri"/>
                <a:ea typeface="Calibri"/>
                <a:cs typeface="Calibri"/>
                <a:sym typeface="Calibri"/>
              </a:rPr>
              <a:t>Соответствие</a:t>
            </a:r>
            <a:r>
              <a:rPr b="1" i="0" lang="ru-RU" sz="2800" u="none" cap="none" strike="noStrike">
                <a:solidFill>
                  <a:srgbClr val="624E33"/>
                </a:solidFill>
                <a:latin typeface="Calibri"/>
                <a:ea typeface="Calibri"/>
                <a:cs typeface="Calibri"/>
                <a:sym typeface="Calibri"/>
              </a:rPr>
              <a:t> проекта критерию оценки</a:t>
            </a:r>
            <a:endParaRPr/>
          </a:p>
        </p:txBody>
      </p:sp>
      <p:sp>
        <p:nvSpPr>
          <p:cNvPr id="706" name="Shape 706"/>
          <p:cNvSpPr txBox="1"/>
          <p:nvPr>
            <p:ph idx="12" type="sldNum"/>
          </p:nvPr>
        </p:nvSpPr>
        <p:spPr>
          <a:xfrm>
            <a:off x="10683240" y="6356350"/>
            <a:ext cx="7696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>
                <a:solidFill>
                  <a:srgbClr val="C2A17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rgbClr val="C2A1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7" name="Shape 707"/>
          <p:cNvSpPr/>
          <p:nvPr/>
        </p:nvSpPr>
        <p:spPr>
          <a:xfrm>
            <a:off x="1248557" y="1310755"/>
            <a:ext cx="10283185" cy="4382685"/>
          </a:xfrm>
          <a:prstGeom prst="roundRect">
            <a:avLst>
              <a:gd fmla="val 0" name="adj"/>
            </a:avLst>
          </a:prstGeom>
          <a:noFill/>
          <a:ln>
            <a:noFill/>
          </a:ln>
        </p:spPr>
        <p:txBody>
          <a:bodyPr anchorCtr="0" anchor="t" bIns="25425" lIns="50875" spcFirstLastPara="1" rIns="50875" wrap="square" tIns="25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959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rPr>
              <a:t>Критерий: логическая связность и реализуемость проекта,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959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rPr>
              <a:t>соответствие мероприятий проекта его целям, задачам и ожидаемым результатам </a:t>
            </a:r>
            <a:endParaRPr/>
          </a:p>
        </p:txBody>
      </p:sp>
      <p:sp>
        <p:nvSpPr>
          <p:cNvPr id="708" name="Shape 708"/>
          <p:cNvSpPr/>
          <p:nvPr/>
        </p:nvSpPr>
        <p:spPr>
          <a:xfrm>
            <a:off x="216085" y="1194138"/>
            <a:ext cx="901204" cy="5344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73">
                <a:solidFill>
                  <a:srgbClr val="353333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2873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09" name="Shape 70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17289" y="2142501"/>
            <a:ext cx="9637597" cy="3997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4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Shape 715"/>
          <p:cNvSpPr txBox="1"/>
          <p:nvPr>
            <p:ph type="title"/>
          </p:nvPr>
        </p:nvSpPr>
        <p:spPr>
          <a:xfrm>
            <a:off x="2458720" y="195058"/>
            <a:ext cx="8895080" cy="81502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EB180"/>
              </a:buClr>
              <a:buSzPts val="2800"/>
              <a:buFont typeface="Calibri"/>
              <a:buNone/>
            </a:pPr>
            <a:r>
              <a:rPr b="1" i="0" lang="ru-RU" sz="2800" u="none" cap="none" strike="noStrike">
                <a:solidFill>
                  <a:srgbClr val="7EB180"/>
                </a:solidFill>
                <a:latin typeface="Calibri"/>
                <a:ea typeface="Calibri"/>
                <a:cs typeface="Calibri"/>
                <a:sym typeface="Calibri"/>
              </a:rPr>
              <a:t>Соответствие</a:t>
            </a:r>
            <a:r>
              <a:rPr b="1" i="0" lang="ru-RU" sz="2800" u="none" cap="none" strike="noStrike">
                <a:solidFill>
                  <a:srgbClr val="624E33"/>
                </a:solidFill>
                <a:latin typeface="Calibri"/>
                <a:ea typeface="Calibri"/>
                <a:cs typeface="Calibri"/>
                <a:sym typeface="Calibri"/>
              </a:rPr>
              <a:t> проекта критерию оценки</a:t>
            </a:r>
            <a:endParaRPr/>
          </a:p>
        </p:txBody>
      </p:sp>
      <p:sp>
        <p:nvSpPr>
          <p:cNvPr id="716" name="Shape 716"/>
          <p:cNvSpPr txBox="1"/>
          <p:nvPr>
            <p:ph idx="12" type="sldNum"/>
          </p:nvPr>
        </p:nvSpPr>
        <p:spPr>
          <a:xfrm>
            <a:off x="10683240" y="6356350"/>
            <a:ext cx="7696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>
                <a:solidFill>
                  <a:srgbClr val="C2A17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rgbClr val="C2A1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7" name="Shape 717"/>
          <p:cNvSpPr txBox="1"/>
          <p:nvPr/>
        </p:nvSpPr>
        <p:spPr>
          <a:xfrm>
            <a:off x="718280" y="4320976"/>
            <a:ext cx="4960626" cy="1790537"/>
          </a:xfrm>
          <a:prstGeom prst="rect">
            <a:avLst/>
          </a:prstGeom>
          <a:noFill/>
          <a:ln>
            <a:noFill/>
          </a:ln>
        </p:spPr>
        <p:txBody>
          <a:bodyPr anchorCtr="0" anchor="t" bIns="33150" lIns="33150" spcFirstLastPara="1" rIns="33150" wrap="square" tIns="331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rPr>
              <a:t>Методика реализации проекта, его уникальность </a:t>
            </a:r>
            <a:br>
              <a:rPr lang="ru-RU" sz="1600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600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rPr>
              <a:t>по сравнению с предыдущей деятельностью организации и аналогичным проектами отражается </a:t>
            </a:r>
            <a:br>
              <a:rPr lang="ru-RU" sz="1600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600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rPr>
              <a:t>в поле «Краткое описание проекта», а также, </a:t>
            </a:r>
            <a:br>
              <a:rPr lang="ru-RU" sz="1600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600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rPr>
              <a:t>по желанию заявителя, в полном описании и (или) презентации проекта, которые могут быть загружены </a:t>
            </a:r>
            <a:br>
              <a:rPr lang="ru-RU" sz="1600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600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rPr>
              <a:t>в соответствующее поле заявки</a:t>
            </a:r>
            <a:endParaRPr sz="1600">
              <a:solidFill>
                <a:srgbClr val="3C383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18" name="Shape 718"/>
          <p:cNvCxnSpPr/>
          <p:nvPr/>
        </p:nvCxnSpPr>
        <p:spPr>
          <a:xfrm>
            <a:off x="6641436" y="4152476"/>
            <a:ext cx="4890306" cy="0"/>
          </a:xfrm>
          <a:prstGeom prst="straightConnector1">
            <a:avLst/>
          </a:prstGeom>
          <a:noFill/>
          <a:ln cap="rnd" cmpd="sng" w="28575">
            <a:solidFill>
              <a:srgbClr val="FFD415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19" name="Shape 719"/>
          <p:cNvCxnSpPr/>
          <p:nvPr/>
        </p:nvCxnSpPr>
        <p:spPr>
          <a:xfrm>
            <a:off x="961885" y="4151271"/>
            <a:ext cx="4514890" cy="0"/>
          </a:xfrm>
          <a:prstGeom prst="straightConnector1">
            <a:avLst/>
          </a:prstGeom>
          <a:noFill/>
          <a:ln cap="rnd" cmpd="sng" w="28575">
            <a:solidFill>
              <a:srgbClr val="FFD415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720" name="Shape 7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6814" y="1177260"/>
            <a:ext cx="770143" cy="576555"/>
          </a:xfrm>
          <a:prstGeom prst="rect">
            <a:avLst/>
          </a:prstGeom>
          <a:noFill/>
          <a:ln>
            <a:noFill/>
          </a:ln>
        </p:spPr>
      </p:pic>
      <p:sp>
        <p:nvSpPr>
          <p:cNvPr id="721" name="Shape 721"/>
          <p:cNvSpPr/>
          <p:nvPr/>
        </p:nvSpPr>
        <p:spPr>
          <a:xfrm>
            <a:off x="1248557" y="1310756"/>
            <a:ext cx="10283185" cy="576556"/>
          </a:xfrm>
          <a:prstGeom prst="roundRect">
            <a:avLst>
              <a:gd fmla="val 0" name="adj"/>
            </a:avLst>
          </a:prstGeom>
          <a:noFill/>
          <a:ln>
            <a:noFill/>
          </a:ln>
        </p:spPr>
        <p:txBody>
          <a:bodyPr anchorCtr="0" anchor="t" bIns="25425" lIns="50875" spcFirstLastPara="1" rIns="50875" wrap="square" tIns="25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959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rPr>
              <a:t>Критерий: инновационность, уникальность проекта </a:t>
            </a:r>
            <a:endParaRPr/>
          </a:p>
        </p:txBody>
      </p:sp>
      <p:sp>
        <p:nvSpPr>
          <p:cNvPr id="722" name="Shape 722"/>
          <p:cNvSpPr/>
          <p:nvPr/>
        </p:nvSpPr>
        <p:spPr>
          <a:xfrm>
            <a:off x="216085" y="1194138"/>
            <a:ext cx="901204" cy="5344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73">
                <a:solidFill>
                  <a:srgbClr val="353333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2873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23" name="Shape 7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51635" y="2749713"/>
            <a:ext cx="1355742" cy="1176342"/>
          </a:xfrm>
          <a:prstGeom prst="rect">
            <a:avLst/>
          </a:prstGeom>
          <a:noFill/>
          <a:ln>
            <a:noFill/>
          </a:ln>
        </p:spPr>
      </p:pic>
      <p:pic>
        <p:nvPicPr>
          <p:cNvPr id="724" name="Shape 7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465101" y="2547525"/>
            <a:ext cx="1435725" cy="1372201"/>
          </a:xfrm>
          <a:prstGeom prst="rect">
            <a:avLst/>
          </a:prstGeom>
          <a:noFill/>
          <a:ln>
            <a:noFill/>
          </a:ln>
        </p:spPr>
      </p:pic>
      <p:sp>
        <p:nvSpPr>
          <p:cNvPr id="725" name="Shape 725"/>
          <p:cNvSpPr txBox="1"/>
          <p:nvPr/>
        </p:nvSpPr>
        <p:spPr>
          <a:xfrm>
            <a:off x="6715226" y="4320976"/>
            <a:ext cx="4738880" cy="1298094"/>
          </a:xfrm>
          <a:prstGeom prst="rect">
            <a:avLst/>
          </a:prstGeom>
          <a:noFill/>
          <a:ln>
            <a:noFill/>
          </a:ln>
        </p:spPr>
        <p:txBody>
          <a:bodyPr anchorCtr="0" anchor="t" bIns="33150" lIns="33150" spcFirstLastPara="1" rIns="33150" wrap="square" tIns="331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rPr>
              <a:t>Наличие инновационных решений и уникальных методик в проекте не является обязательным, </a:t>
            </a:r>
            <a:br>
              <a:rPr lang="ru-RU" sz="1600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600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rPr>
              <a:t>но, если такие решения и методики предусмотрены и описаны в проекте, – это может дать </a:t>
            </a:r>
            <a:br>
              <a:rPr lang="ru-RU" sz="1600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600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rPr>
              <a:t>до 5 дополнительных баллов </a:t>
            </a:r>
            <a:endParaRPr/>
          </a:p>
        </p:txBody>
      </p:sp>
      <p:cxnSp>
        <p:nvCxnSpPr>
          <p:cNvPr id="726" name="Shape 726"/>
          <p:cNvCxnSpPr/>
          <p:nvPr/>
        </p:nvCxnSpPr>
        <p:spPr>
          <a:xfrm>
            <a:off x="6096000" y="2610394"/>
            <a:ext cx="0" cy="3356213"/>
          </a:xfrm>
          <a:prstGeom prst="straightConnector1">
            <a:avLst/>
          </a:prstGeom>
          <a:noFill/>
          <a:ln cap="rnd" cmpd="sng" w="19050">
            <a:solidFill>
              <a:srgbClr val="BFBFBF"/>
            </a:solidFill>
            <a:prstDash val="dot"/>
            <a:round/>
            <a:headEnd len="sm" w="sm" type="none"/>
            <a:tailEnd len="sm" w="sm" type="none"/>
          </a:ln>
        </p:spPr>
      </p:cxnSp>
      <p:sp>
        <p:nvSpPr>
          <p:cNvPr id="727" name="Shape 727"/>
          <p:cNvSpPr/>
          <p:nvPr/>
        </p:nvSpPr>
        <p:spPr>
          <a:xfrm>
            <a:off x="1210057" y="1687064"/>
            <a:ext cx="10243034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rPr>
              <a:t>Проект преимущественно направлен на внедрение новых или значительно улучшенных практик, методов в деятельность организации и (или) ее партнеров, что позволит существенно качественно улучшить такую деятельность </a:t>
            </a:r>
            <a:endParaRPr/>
          </a:p>
        </p:txBody>
      </p:sp>
      <p:grpSp>
        <p:nvGrpSpPr>
          <p:cNvPr id="728" name="Shape 728"/>
          <p:cNvGrpSpPr/>
          <p:nvPr/>
        </p:nvGrpSpPr>
        <p:grpSpPr>
          <a:xfrm>
            <a:off x="2094742" y="2670641"/>
            <a:ext cx="407520" cy="407520"/>
            <a:chOff x="766156" y="2110668"/>
            <a:chExt cx="513441" cy="513441"/>
          </a:xfrm>
        </p:grpSpPr>
        <p:sp>
          <p:nvSpPr>
            <p:cNvPr id="729" name="Shape 729"/>
            <p:cNvSpPr/>
            <p:nvPr/>
          </p:nvSpPr>
          <p:spPr>
            <a:xfrm>
              <a:off x="766156" y="2110668"/>
              <a:ext cx="513441" cy="513441"/>
            </a:xfrm>
            <a:prstGeom prst="ellipse">
              <a:avLst/>
            </a:prstGeom>
            <a:noFill/>
            <a:ln cap="flat" cmpd="sng" w="12700">
              <a:solidFill>
                <a:srgbClr val="7EB18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30" name="Shape 730"/>
            <p:cNvGrpSpPr/>
            <p:nvPr/>
          </p:nvGrpSpPr>
          <p:grpSpPr>
            <a:xfrm>
              <a:off x="869351" y="2276228"/>
              <a:ext cx="307050" cy="182319"/>
              <a:chOff x="26861" y="4160842"/>
              <a:chExt cx="428394" cy="254370"/>
            </a:xfrm>
          </p:grpSpPr>
          <p:cxnSp>
            <p:nvCxnSpPr>
              <p:cNvPr id="731" name="Shape 731"/>
              <p:cNvCxnSpPr/>
              <p:nvPr/>
            </p:nvCxnSpPr>
            <p:spPr>
              <a:xfrm flipH="1" rot="10800000">
                <a:off x="200885" y="4160842"/>
                <a:ext cx="254370" cy="254370"/>
              </a:xfrm>
              <a:prstGeom prst="straightConnector1">
                <a:avLst/>
              </a:prstGeom>
              <a:noFill/>
              <a:ln cap="rnd" cmpd="sng" w="31750">
                <a:solidFill>
                  <a:srgbClr val="7EB18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732" name="Shape 732"/>
              <p:cNvCxnSpPr/>
              <p:nvPr/>
            </p:nvCxnSpPr>
            <p:spPr>
              <a:xfrm rot="10800000">
                <a:off x="26861" y="4241289"/>
                <a:ext cx="167054" cy="167054"/>
              </a:xfrm>
              <a:prstGeom prst="straightConnector1">
                <a:avLst/>
              </a:prstGeom>
              <a:noFill/>
              <a:ln cap="rnd" cmpd="sng" w="31750">
                <a:solidFill>
                  <a:srgbClr val="7EB18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</p:grpSp>
      <p:grpSp>
        <p:nvGrpSpPr>
          <p:cNvPr id="733" name="Shape 733"/>
          <p:cNvGrpSpPr/>
          <p:nvPr/>
        </p:nvGrpSpPr>
        <p:grpSpPr>
          <a:xfrm>
            <a:off x="7973029" y="2670641"/>
            <a:ext cx="407520" cy="407520"/>
            <a:chOff x="766156" y="2110668"/>
            <a:chExt cx="513441" cy="513441"/>
          </a:xfrm>
        </p:grpSpPr>
        <p:sp>
          <p:nvSpPr>
            <p:cNvPr id="734" name="Shape 734"/>
            <p:cNvSpPr/>
            <p:nvPr/>
          </p:nvSpPr>
          <p:spPr>
            <a:xfrm>
              <a:off x="766156" y="2110668"/>
              <a:ext cx="513441" cy="513441"/>
            </a:xfrm>
            <a:prstGeom prst="ellipse">
              <a:avLst/>
            </a:prstGeom>
            <a:noFill/>
            <a:ln cap="flat" cmpd="sng" w="12700">
              <a:solidFill>
                <a:srgbClr val="7EB18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35" name="Shape 735"/>
            <p:cNvGrpSpPr/>
            <p:nvPr/>
          </p:nvGrpSpPr>
          <p:grpSpPr>
            <a:xfrm>
              <a:off x="869351" y="2276228"/>
              <a:ext cx="307050" cy="182319"/>
              <a:chOff x="26861" y="4160842"/>
              <a:chExt cx="428394" cy="254370"/>
            </a:xfrm>
          </p:grpSpPr>
          <p:cxnSp>
            <p:nvCxnSpPr>
              <p:cNvPr id="736" name="Shape 736"/>
              <p:cNvCxnSpPr/>
              <p:nvPr/>
            </p:nvCxnSpPr>
            <p:spPr>
              <a:xfrm flipH="1" rot="10800000">
                <a:off x="200885" y="4160842"/>
                <a:ext cx="254370" cy="254370"/>
              </a:xfrm>
              <a:prstGeom prst="straightConnector1">
                <a:avLst/>
              </a:prstGeom>
              <a:noFill/>
              <a:ln cap="rnd" cmpd="sng" w="31750">
                <a:solidFill>
                  <a:srgbClr val="7EB18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737" name="Shape 737"/>
              <p:cNvCxnSpPr/>
              <p:nvPr/>
            </p:nvCxnSpPr>
            <p:spPr>
              <a:xfrm rot="10800000">
                <a:off x="26861" y="4241289"/>
                <a:ext cx="167054" cy="167054"/>
              </a:xfrm>
              <a:prstGeom prst="straightConnector1">
                <a:avLst/>
              </a:prstGeom>
              <a:noFill/>
              <a:ln cap="rnd" cmpd="sng" w="31750">
                <a:solidFill>
                  <a:srgbClr val="7EB18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/>
          <p:nvPr>
            <p:ph type="title"/>
          </p:nvPr>
        </p:nvSpPr>
        <p:spPr>
          <a:xfrm>
            <a:off x="2458720" y="195058"/>
            <a:ext cx="8895080" cy="81502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24E33"/>
              </a:buClr>
              <a:buSzPts val="2800"/>
              <a:buFont typeface="Calibri"/>
              <a:buNone/>
            </a:pPr>
            <a:r>
              <a:rPr b="1" i="0" lang="ru-RU" sz="2800" u="none" cap="none" strike="noStrike">
                <a:solidFill>
                  <a:srgbClr val="624E33"/>
                </a:solidFill>
                <a:latin typeface="Calibri"/>
                <a:ea typeface="Calibri"/>
                <a:cs typeface="Calibri"/>
                <a:sym typeface="Calibri"/>
              </a:rPr>
              <a:t>Принципы грантовой политики</a:t>
            </a:r>
            <a:endParaRPr/>
          </a:p>
        </p:txBody>
      </p:sp>
      <p:sp>
        <p:nvSpPr>
          <p:cNvPr id="134" name="Shape 134"/>
          <p:cNvSpPr txBox="1"/>
          <p:nvPr>
            <p:ph idx="12" type="sldNum"/>
          </p:nvPr>
        </p:nvSpPr>
        <p:spPr>
          <a:xfrm>
            <a:off x="10683240" y="6356350"/>
            <a:ext cx="7696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200" u="none" cap="none" strike="noStrike">
                <a:solidFill>
                  <a:srgbClr val="C2A17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C2A1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Shape 135"/>
          <p:cNvSpPr/>
          <p:nvPr/>
        </p:nvSpPr>
        <p:spPr>
          <a:xfrm>
            <a:off x="379997" y="2220003"/>
            <a:ext cx="2773231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600" u="none" cap="none" strike="noStrike">
                <a:solidFill>
                  <a:srgbClr val="413D3E"/>
                </a:solidFill>
                <a:latin typeface="Calibri"/>
                <a:ea typeface="Calibri"/>
                <a:cs typeface="Calibri"/>
                <a:sym typeface="Calibri"/>
              </a:rPr>
              <a:t>Отсутствие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600" u="none" cap="none" strike="noStrike">
                <a:solidFill>
                  <a:srgbClr val="413D3E"/>
                </a:solidFill>
                <a:latin typeface="Calibri"/>
                <a:ea typeface="Calibri"/>
                <a:cs typeface="Calibri"/>
                <a:sym typeface="Calibri"/>
              </a:rPr>
              <a:t>денежных квот </a:t>
            </a:r>
            <a:br>
              <a:rPr b="0" i="0" lang="ru-RU" sz="1600" u="none" cap="none" strike="noStrike">
                <a:solidFill>
                  <a:srgbClr val="413D3E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ru-RU" sz="1600" u="none" cap="none" strike="noStrike">
                <a:solidFill>
                  <a:srgbClr val="413D3E"/>
                </a:solidFill>
                <a:latin typeface="Calibri"/>
                <a:ea typeface="Calibri"/>
                <a:cs typeface="Calibri"/>
                <a:sym typeface="Calibri"/>
              </a:rPr>
              <a:t>по грантовым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600" u="none" cap="none" strike="noStrike">
                <a:solidFill>
                  <a:srgbClr val="413D3E"/>
                </a:solidFill>
                <a:latin typeface="Calibri"/>
                <a:ea typeface="Calibri"/>
                <a:cs typeface="Calibri"/>
                <a:sym typeface="Calibri"/>
              </a:rPr>
              <a:t>направлениям</a:t>
            </a:r>
            <a:endParaRPr/>
          </a:p>
        </p:txBody>
      </p:sp>
      <p:sp>
        <p:nvSpPr>
          <p:cNvPr id="136" name="Shape 136"/>
          <p:cNvSpPr/>
          <p:nvPr/>
        </p:nvSpPr>
        <p:spPr>
          <a:xfrm>
            <a:off x="3196707" y="2220003"/>
            <a:ext cx="2684386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600" u="none" cap="none" strike="noStrike">
                <a:solidFill>
                  <a:srgbClr val="413D3E"/>
                </a:solidFill>
                <a:latin typeface="Calibri"/>
                <a:ea typeface="Calibri"/>
                <a:cs typeface="Calibri"/>
                <a:sym typeface="Calibri"/>
              </a:rPr>
              <a:t>Отсутствие ограничений </a:t>
            </a:r>
            <a:br>
              <a:rPr b="0" i="0" lang="ru-RU" sz="1600" u="none" cap="none" strike="noStrike">
                <a:solidFill>
                  <a:srgbClr val="413D3E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ru-RU" sz="1600" u="none" cap="none" strike="noStrike">
                <a:solidFill>
                  <a:srgbClr val="413D3E"/>
                </a:solidFill>
                <a:latin typeface="Calibri"/>
                <a:ea typeface="Calibri"/>
                <a:cs typeface="Calibri"/>
                <a:sym typeface="Calibri"/>
              </a:rPr>
              <a:t>на деятельность по проекту только в рамках одного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600" u="none" cap="none" strike="noStrike">
                <a:solidFill>
                  <a:srgbClr val="413D3E"/>
                </a:solidFill>
                <a:latin typeface="Calibri"/>
                <a:ea typeface="Calibri"/>
                <a:cs typeface="Calibri"/>
                <a:sym typeface="Calibri"/>
              </a:rPr>
              <a:t>грантового направления</a:t>
            </a:r>
            <a:endParaRPr/>
          </a:p>
        </p:txBody>
      </p:sp>
      <p:sp>
        <p:nvSpPr>
          <p:cNvPr id="137" name="Shape 137"/>
          <p:cNvSpPr/>
          <p:nvPr/>
        </p:nvSpPr>
        <p:spPr>
          <a:xfrm>
            <a:off x="6020131" y="2220003"/>
            <a:ext cx="2632661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600" u="none" cap="none" strike="noStrike">
                <a:solidFill>
                  <a:srgbClr val="413D3E"/>
                </a:solidFill>
                <a:latin typeface="Calibri"/>
                <a:ea typeface="Calibri"/>
                <a:cs typeface="Calibri"/>
                <a:sym typeface="Calibri"/>
              </a:rPr>
              <a:t>Уменьшение количества </a:t>
            </a:r>
            <a:br>
              <a:rPr b="0" i="0" lang="ru-RU" sz="1600" u="none" cap="none" strike="noStrike">
                <a:solidFill>
                  <a:srgbClr val="413D3E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ru-RU" sz="1600" u="none" cap="none" strike="noStrike">
                <a:solidFill>
                  <a:srgbClr val="413D3E"/>
                </a:solidFill>
                <a:latin typeface="Calibri"/>
                <a:ea typeface="Calibri"/>
                <a:cs typeface="Calibri"/>
                <a:sym typeface="Calibri"/>
              </a:rPr>
              <a:t>обязательных документов </a:t>
            </a:r>
            <a:br>
              <a:rPr b="0" i="0" lang="ru-RU" sz="1600" u="none" cap="none" strike="noStrike">
                <a:solidFill>
                  <a:srgbClr val="413D3E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ru-RU" sz="1600" u="none" cap="none" strike="noStrike">
                <a:solidFill>
                  <a:srgbClr val="413D3E"/>
                </a:solidFill>
                <a:latin typeface="Calibri"/>
                <a:ea typeface="Calibri"/>
                <a:cs typeface="Calibri"/>
                <a:sym typeface="Calibri"/>
              </a:rPr>
              <a:t>заявки до одного – </a:t>
            </a:r>
            <a:br>
              <a:rPr b="0" i="0" lang="ru-RU" sz="1600" u="none" cap="none" strike="noStrike">
                <a:solidFill>
                  <a:srgbClr val="413D3E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ru-RU" sz="1600" u="none" cap="none" strike="noStrike">
                <a:solidFill>
                  <a:srgbClr val="413D3E"/>
                </a:solidFill>
                <a:latin typeface="Calibri"/>
                <a:ea typeface="Calibri"/>
                <a:cs typeface="Calibri"/>
                <a:sym typeface="Calibri"/>
              </a:rPr>
              <a:t>устава организации</a:t>
            </a:r>
            <a:endParaRPr/>
          </a:p>
        </p:txBody>
      </p:sp>
      <p:sp>
        <p:nvSpPr>
          <p:cNvPr id="138" name="Shape 138"/>
          <p:cNvSpPr/>
          <p:nvPr/>
        </p:nvSpPr>
        <p:spPr>
          <a:xfrm>
            <a:off x="8967907" y="2220003"/>
            <a:ext cx="2453831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600" u="none" cap="none" strike="noStrike">
                <a:solidFill>
                  <a:srgbClr val="413D3E"/>
                </a:solidFill>
                <a:latin typeface="Calibri"/>
                <a:ea typeface="Calibri"/>
                <a:cs typeface="Calibri"/>
                <a:sym typeface="Calibri"/>
              </a:rPr>
              <a:t>Электронная форма </a:t>
            </a:r>
            <a:br>
              <a:rPr b="0" i="0" lang="ru-RU" sz="1600" u="none" cap="none" strike="noStrike">
                <a:solidFill>
                  <a:srgbClr val="413D3E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ru-RU" sz="1600" u="none" cap="none" strike="noStrike">
                <a:solidFill>
                  <a:srgbClr val="413D3E"/>
                </a:solidFill>
                <a:latin typeface="Calibri"/>
                <a:ea typeface="Calibri"/>
                <a:cs typeface="Calibri"/>
                <a:sym typeface="Calibri"/>
              </a:rPr>
              <a:t>подачи заявок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600" u="none" cap="none" strike="noStrike">
                <a:solidFill>
                  <a:srgbClr val="413D3E"/>
                </a:solidFill>
                <a:latin typeface="Calibri"/>
                <a:ea typeface="Calibri"/>
                <a:cs typeface="Calibri"/>
                <a:sym typeface="Calibri"/>
              </a:rPr>
              <a:t>на участие в конкурсе</a:t>
            </a:r>
            <a:endParaRPr/>
          </a:p>
        </p:txBody>
      </p:sp>
      <p:sp>
        <p:nvSpPr>
          <p:cNvPr id="139" name="Shape 139"/>
          <p:cNvSpPr/>
          <p:nvPr/>
        </p:nvSpPr>
        <p:spPr>
          <a:xfrm>
            <a:off x="572884" y="4803310"/>
            <a:ext cx="2374514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600" u="none" cap="none" strike="noStrike">
                <a:solidFill>
                  <a:srgbClr val="413D3E"/>
                </a:solidFill>
                <a:latin typeface="Calibri"/>
                <a:ea typeface="Calibri"/>
                <a:cs typeface="Calibri"/>
                <a:sym typeface="Calibri"/>
              </a:rPr>
              <a:t>Полностью электронный </a:t>
            </a:r>
            <a:br>
              <a:rPr b="0" i="0" lang="ru-RU" sz="1600" u="none" cap="none" strike="noStrike">
                <a:solidFill>
                  <a:srgbClr val="413D3E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ru-RU" sz="1600" u="none" cap="none" strike="noStrike">
                <a:solidFill>
                  <a:srgbClr val="413D3E"/>
                </a:solidFill>
                <a:latin typeface="Calibri"/>
                <a:ea typeface="Calibri"/>
                <a:cs typeface="Calibri"/>
                <a:sym typeface="Calibri"/>
              </a:rPr>
              <a:t>документооборот </a:t>
            </a:r>
            <a:endParaRPr/>
          </a:p>
        </p:txBody>
      </p:sp>
      <p:sp>
        <p:nvSpPr>
          <p:cNvPr id="140" name="Shape 140"/>
          <p:cNvSpPr/>
          <p:nvPr/>
        </p:nvSpPr>
        <p:spPr>
          <a:xfrm>
            <a:off x="3192672" y="4803310"/>
            <a:ext cx="2757774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600" u="none" cap="none" strike="noStrike">
                <a:solidFill>
                  <a:srgbClr val="413D3E"/>
                </a:solidFill>
                <a:latin typeface="Calibri"/>
                <a:ea typeface="Calibri"/>
                <a:cs typeface="Calibri"/>
                <a:sym typeface="Calibri"/>
              </a:rPr>
              <a:t>Упрощение отчетности </a:t>
            </a:r>
            <a:br>
              <a:rPr b="0" i="0" lang="ru-RU" sz="1600" u="none" cap="none" strike="noStrike">
                <a:solidFill>
                  <a:srgbClr val="413D3E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ru-RU" sz="1600" u="none" cap="none" strike="noStrike">
                <a:solidFill>
                  <a:srgbClr val="413D3E"/>
                </a:solidFill>
                <a:latin typeface="Calibri"/>
                <a:ea typeface="Calibri"/>
                <a:cs typeface="Calibri"/>
                <a:sym typeface="Calibri"/>
              </a:rPr>
              <a:t>при одновременном </a:t>
            </a:r>
            <a:br>
              <a:rPr b="0" i="0" lang="ru-RU" sz="1600" u="none" cap="none" strike="noStrike">
                <a:solidFill>
                  <a:srgbClr val="413D3E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ru-RU" sz="1600" u="none" cap="none" strike="noStrike">
                <a:solidFill>
                  <a:srgbClr val="413D3E"/>
                </a:solidFill>
                <a:latin typeface="Calibri"/>
                <a:ea typeface="Calibri"/>
                <a:cs typeface="Calibri"/>
                <a:sym typeface="Calibri"/>
              </a:rPr>
              <a:t>увеличении эффективности </a:t>
            </a:r>
            <a:br>
              <a:rPr b="0" i="0" lang="ru-RU" sz="1600" u="none" cap="none" strike="noStrike">
                <a:solidFill>
                  <a:srgbClr val="413D3E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ru-RU" sz="1600" u="none" cap="none" strike="noStrike">
                <a:solidFill>
                  <a:srgbClr val="413D3E"/>
                </a:solidFill>
                <a:latin typeface="Calibri"/>
                <a:ea typeface="Calibri"/>
                <a:cs typeface="Calibri"/>
                <a:sym typeface="Calibri"/>
              </a:rPr>
              <a:t>контроля</a:t>
            </a:r>
            <a:endParaRPr/>
          </a:p>
        </p:txBody>
      </p:sp>
      <p:sp>
        <p:nvSpPr>
          <p:cNvPr id="141" name="Shape 141"/>
          <p:cNvSpPr/>
          <p:nvPr/>
        </p:nvSpPr>
        <p:spPr>
          <a:xfrm>
            <a:off x="6116751" y="4803310"/>
            <a:ext cx="2439420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600" u="none" cap="none" strike="noStrike">
                <a:solidFill>
                  <a:srgbClr val="413D3E"/>
                </a:solidFill>
                <a:latin typeface="Calibri"/>
                <a:ea typeface="Calibri"/>
                <a:cs typeface="Calibri"/>
                <a:sym typeface="Calibri"/>
              </a:rPr>
              <a:t>Бесплатное открытие </a:t>
            </a:r>
            <a:br>
              <a:rPr b="0" i="0" lang="ru-RU" sz="1600" u="none" cap="none" strike="noStrike">
                <a:solidFill>
                  <a:srgbClr val="413D3E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ru-RU" sz="1600" u="none" cap="none" strike="noStrike">
                <a:solidFill>
                  <a:srgbClr val="413D3E"/>
                </a:solidFill>
                <a:latin typeface="Calibri"/>
                <a:ea typeface="Calibri"/>
                <a:cs typeface="Calibri"/>
                <a:sym typeface="Calibri"/>
              </a:rPr>
              <a:t>и ведение счетов </a:t>
            </a:r>
            <a:br>
              <a:rPr b="0" i="0" lang="ru-RU" sz="1600" u="none" cap="none" strike="noStrike">
                <a:solidFill>
                  <a:srgbClr val="413D3E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ru-RU" sz="1600" u="none" cap="none" strike="noStrike">
                <a:solidFill>
                  <a:srgbClr val="413D3E"/>
                </a:solidFill>
                <a:latin typeface="Calibri"/>
                <a:ea typeface="Calibri"/>
                <a:cs typeface="Calibri"/>
                <a:sym typeface="Calibri"/>
              </a:rPr>
              <a:t>грантополучателей</a:t>
            </a:r>
            <a:endParaRPr/>
          </a:p>
        </p:txBody>
      </p:sp>
      <p:sp>
        <p:nvSpPr>
          <p:cNvPr id="142" name="Shape 142"/>
          <p:cNvSpPr/>
          <p:nvPr/>
        </p:nvSpPr>
        <p:spPr>
          <a:xfrm>
            <a:off x="8794014" y="4803310"/>
            <a:ext cx="2953712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600" u="none" cap="none" strike="noStrike">
                <a:solidFill>
                  <a:srgbClr val="413D3E"/>
                </a:solidFill>
                <a:latin typeface="Calibri"/>
                <a:ea typeface="Calibri"/>
                <a:cs typeface="Calibri"/>
                <a:sym typeface="Calibri"/>
              </a:rPr>
              <a:t>Обеспечение равных </a:t>
            </a:r>
            <a:br>
              <a:rPr b="0" i="0" lang="ru-RU" sz="1600" u="none" cap="none" strike="noStrike">
                <a:solidFill>
                  <a:srgbClr val="413D3E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ru-RU" sz="1600" u="none" cap="none" strike="noStrike">
                <a:solidFill>
                  <a:srgbClr val="413D3E"/>
                </a:solidFill>
                <a:latin typeface="Calibri"/>
                <a:ea typeface="Calibri"/>
                <a:cs typeface="Calibri"/>
                <a:sym typeface="Calibri"/>
              </a:rPr>
              <a:t>условий для разных по опыту </a:t>
            </a:r>
            <a:br>
              <a:rPr b="0" i="0" lang="ru-RU" sz="1600" u="none" cap="none" strike="noStrike">
                <a:solidFill>
                  <a:srgbClr val="413D3E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ru-RU" sz="1600" u="none" cap="none" strike="noStrike">
                <a:solidFill>
                  <a:srgbClr val="413D3E"/>
                </a:solidFill>
                <a:latin typeface="Calibri"/>
                <a:ea typeface="Calibri"/>
                <a:cs typeface="Calibri"/>
                <a:sym typeface="Calibri"/>
              </a:rPr>
              <a:t>и масштабу деятельности </a:t>
            </a:r>
            <a:br>
              <a:rPr b="0" i="0" lang="ru-RU" sz="1600" u="none" cap="none" strike="noStrike">
                <a:solidFill>
                  <a:srgbClr val="413D3E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ru-RU" sz="1600" u="none" cap="none" strike="noStrike">
                <a:solidFill>
                  <a:srgbClr val="413D3E"/>
                </a:solidFill>
                <a:latin typeface="Calibri"/>
                <a:ea typeface="Calibri"/>
                <a:cs typeface="Calibri"/>
                <a:sym typeface="Calibri"/>
              </a:rPr>
              <a:t>некоммерческих организаций</a:t>
            </a:r>
            <a:endParaRPr/>
          </a:p>
        </p:txBody>
      </p:sp>
      <p:grpSp>
        <p:nvGrpSpPr>
          <p:cNvPr id="143" name="Shape 143"/>
          <p:cNvGrpSpPr/>
          <p:nvPr/>
        </p:nvGrpSpPr>
        <p:grpSpPr>
          <a:xfrm>
            <a:off x="3156284" y="1038264"/>
            <a:ext cx="5602888" cy="5109988"/>
            <a:chOff x="3156284" y="1038263"/>
            <a:chExt cx="5602888" cy="5226459"/>
          </a:xfrm>
        </p:grpSpPr>
        <p:cxnSp>
          <p:nvCxnSpPr>
            <p:cNvPr id="144" name="Shape 144"/>
            <p:cNvCxnSpPr/>
            <p:nvPr/>
          </p:nvCxnSpPr>
          <p:spPr>
            <a:xfrm>
              <a:off x="3156284" y="1038263"/>
              <a:ext cx="0" cy="5226459"/>
            </a:xfrm>
            <a:prstGeom prst="straightConnector1">
              <a:avLst/>
            </a:prstGeom>
            <a:noFill/>
            <a:ln cap="rnd" cmpd="sng" w="19050">
              <a:solidFill>
                <a:srgbClr val="BFBFBF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145" name="Shape 145"/>
            <p:cNvCxnSpPr/>
            <p:nvPr/>
          </p:nvCxnSpPr>
          <p:spPr>
            <a:xfrm>
              <a:off x="5932098" y="1038263"/>
              <a:ext cx="0" cy="5226459"/>
            </a:xfrm>
            <a:prstGeom prst="straightConnector1">
              <a:avLst/>
            </a:prstGeom>
            <a:noFill/>
            <a:ln cap="rnd" cmpd="sng" w="19050">
              <a:solidFill>
                <a:srgbClr val="BFBFBF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146" name="Shape 146"/>
            <p:cNvCxnSpPr/>
            <p:nvPr/>
          </p:nvCxnSpPr>
          <p:spPr>
            <a:xfrm>
              <a:off x="8759172" y="1038263"/>
              <a:ext cx="0" cy="5226459"/>
            </a:xfrm>
            <a:prstGeom prst="straightConnector1">
              <a:avLst/>
            </a:prstGeom>
            <a:noFill/>
            <a:ln cap="rnd" cmpd="sng" w="19050">
              <a:solidFill>
                <a:srgbClr val="BFBFBF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cxnSp>
        <p:nvCxnSpPr>
          <p:cNvPr id="147" name="Shape 147"/>
          <p:cNvCxnSpPr/>
          <p:nvPr/>
        </p:nvCxnSpPr>
        <p:spPr>
          <a:xfrm>
            <a:off x="770372" y="3405093"/>
            <a:ext cx="10523668" cy="0"/>
          </a:xfrm>
          <a:prstGeom prst="straightConnector1">
            <a:avLst/>
          </a:prstGeom>
          <a:noFill/>
          <a:ln cap="rnd" cmpd="sng" w="19050">
            <a:solidFill>
              <a:srgbClr val="BFBFBF"/>
            </a:solidFill>
            <a:prstDash val="dot"/>
            <a:round/>
            <a:headEnd len="sm" w="sm" type="none"/>
            <a:tailEnd len="sm" w="sm" type="none"/>
          </a:ln>
        </p:spPr>
      </p:cxnSp>
      <p:pic>
        <p:nvPicPr>
          <p:cNvPr id="148" name="Shape 1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51567" y="3512966"/>
            <a:ext cx="1156182" cy="11774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Shape 1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22201" y="886282"/>
            <a:ext cx="1038051" cy="12465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Shape 15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337283" y="1006573"/>
            <a:ext cx="1494749" cy="10900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Shape 15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718525" y="3593259"/>
            <a:ext cx="1254220" cy="1097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Shape 15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088886" y="3699455"/>
            <a:ext cx="985654" cy="10772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Shape 15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071840" y="3694217"/>
            <a:ext cx="1294342" cy="1082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Shape 15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196433" y="1060036"/>
            <a:ext cx="1319159" cy="1086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Shape 155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3919955" y="1038846"/>
            <a:ext cx="1237890" cy="10722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2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Shape 743"/>
          <p:cNvSpPr txBox="1"/>
          <p:nvPr>
            <p:ph type="title"/>
          </p:nvPr>
        </p:nvSpPr>
        <p:spPr>
          <a:xfrm>
            <a:off x="2458720" y="195058"/>
            <a:ext cx="8895080" cy="81502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EB180"/>
              </a:buClr>
              <a:buSzPts val="2800"/>
              <a:buFont typeface="Calibri"/>
              <a:buNone/>
            </a:pPr>
            <a:r>
              <a:rPr b="1" i="0" lang="ru-RU" sz="2800" u="none" cap="none" strike="noStrike">
                <a:solidFill>
                  <a:srgbClr val="7EB180"/>
                </a:solidFill>
                <a:latin typeface="Calibri"/>
                <a:ea typeface="Calibri"/>
                <a:cs typeface="Calibri"/>
                <a:sym typeface="Calibri"/>
              </a:rPr>
              <a:t>Соответствие</a:t>
            </a:r>
            <a:r>
              <a:rPr b="1" i="0" lang="ru-RU" sz="2800" u="none" cap="none" strike="noStrike">
                <a:solidFill>
                  <a:srgbClr val="624E33"/>
                </a:solidFill>
                <a:latin typeface="Calibri"/>
                <a:ea typeface="Calibri"/>
                <a:cs typeface="Calibri"/>
                <a:sym typeface="Calibri"/>
              </a:rPr>
              <a:t> проекта критерию оценки</a:t>
            </a:r>
            <a:endParaRPr/>
          </a:p>
        </p:txBody>
      </p:sp>
      <p:sp>
        <p:nvSpPr>
          <p:cNvPr id="744" name="Shape 744"/>
          <p:cNvSpPr txBox="1"/>
          <p:nvPr>
            <p:ph idx="12" type="sldNum"/>
          </p:nvPr>
        </p:nvSpPr>
        <p:spPr>
          <a:xfrm>
            <a:off x="10683240" y="6356350"/>
            <a:ext cx="7696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>
                <a:solidFill>
                  <a:srgbClr val="C2A17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rgbClr val="C2A1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5" name="Shape 745"/>
          <p:cNvSpPr/>
          <p:nvPr/>
        </p:nvSpPr>
        <p:spPr>
          <a:xfrm>
            <a:off x="1248555" y="2217171"/>
            <a:ext cx="10577700" cy="875400"/>
          </a:xfrm>
          <a:prstGeom prst="roundRect">
            <a:avLst>
              <a:gd fmla="val 0" name="adj"/>
            </a:avLst>
          </a:prstGeom>
          <a:noFill/>
          <a:ln>
            <a:noFill/>
          </a:ln>
        </p:spPr>
        <p:txBody>
          <a:bodyPr anchorCtr="0" anchor="t" bIns="25425" lIns="50875" spcFirstLastPara="1" rIns="50875" wrap="square" tIns="25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rPr>
              <a:t>В заявке четко изложены ожидаемые результаты проекта, они адекватны, конкретны и измеримы; их получение за общую сумму предполагаемых расходов на реализацию проекта соразмерно и обоснованно </a:t>
            </a:r>
            <a:endParaRPr sz="1959">
              <a:solidFill>
                <a:srgbClr val="3C383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6" name="Shape 746"/>
          <p:cNvSpPr txBox="1"/>
          <p:nvPr/>
        </p:nvSpPr>
        <p:spPr>
          <a:xfrm>
            <a:off x="2458720" y="5266776"/>
            <a:ext cx="7211124" cy="559430"/>
          </a:xfrm>
          <a:prstGeom prst="rect">
            <a:avLst/>
          </a:prstGeom>
          <a:noFill/>
          <a:ln>
            <a:noFill/>
          </a:ln>
        </p:spPr>
        <p:txBody>
          <a:bodyPr anchorCtr="0" anchor="ctr" bIns="33150" lIns="33150" spcFirstLastPara="1" rIns="33150" wrap="square" tIns="331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rPr>
              <a:t>Для событийных проектов должен быть четко описан социальный эффект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rPr>
              <a:t>(что дает проведение мероприятия)</a:t>
            </a:r>
            <a:endParaRPr/>
          </a:p>
        </p:txBody>
      </p:sp>
      <p:sp>
        <p:nvSpPr>
          <p:cNvPr id="747" name="Shape 747"/>
          <p:cNvSpPr/>
          <p:nvPr/>
        </p:nvSpPr>
        <p:spPr>
          <a:xfrm>
            <a:off x="3182323" y="4453144"/>
            <a:ext cx="316980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600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rPr>
              <a:t>Количественные </a:t>
            </a:r>
            <a:br>
              <a:rPr b="1" lang="ru-RU" sz="1600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ru-RU" sz="1600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rPr>
              <a:t>и качественные результаты</a:t>
            </a:r>
            <a:endParaRPr/>
          </a:p>
        </p:txBody>
      </p:sp>
      <p:sp>
        <p:nvSpPr>
          <p:cNvPr id="748" name="Shape 748"/>
          <p:cNvSpPr/>
          <p:nvPr/>
        </p:nvSpPr>
        <p:spPr>
          <a:xfrm>
            <a:off x="6400320" y="4494809"/>
            <a:ext cx="2014632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600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rPr>
              <a:t>Общий бюджет проекта</a:t>
            </a:r>
            <a:endParaRPr/>
          </a:p>
        </p:txBody>
      </p:sp>
      <p:pic>
        <p:nvPicPr>
          <p:cNvPr id="749" name="Shape 7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04498" y="2966610"/>
            <a:ext cx="3873570" cy="1384696"/>
          </a:xfrm>
          <a:prstGeom prst="rect">
            <a:avLst/>
          </a:prstGeom>
          <a:noFill/>
          <a:ln>
            <a:noFill/>
          </a:ln>
        </p:spPr>
      </p:pic>
      <p:pic>
        <p:nvPicPr>
          <p:cNvPr id="750" name="Shape 7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6814" y="1177260"/>
            <a:ext cx="770143" cy="576555"/>
          </a:xfrm>
          <a:prstGeom prst="rect">
            <a:avLst/>
          </a:prstGeom>
          <a:noFill/>
          <a:ln>
            <a:noFill/>
          </a:ln>
        </p:spPr>
      </p:pic>
      <p:sp>
        <p:nvSpPr>
          <p:cNvPr id="751" name="Shape 751"/>
          <p:cNvSpPr/>
          <p:nvPr/>
        </p:nvSpPr>
        <p:spPr>
          <a:xfrm>
            <a:off x="1248556" y="1311617"/>
            <a:ext cx="9863944" cy="600307"/>
          </a:xfrm>
          <a:prstGeom prst="roundRect">
            <a:avLst>
              <a:gd fmla="val 0" name="adj"/>
            </a:avLst>
          </a:prstGeom>
          <a:noFill/>
          <a:ln>
            <a:noFill/>
          </a:ln>
        </p:spPr>
        <p:txBody>
          <a:bodyPr anchorCtr="0" anchor="t" bIns="25425" lIns="50875" spcFirstLastPara="1" rIns="50875" wrap="square" tIns="25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959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rPr>
              <a:t>Критерий: соотношение планируемых расходов на реализацию проекта и его ожидаемых результатов, адекватность, измеримость и достижимость таких результатов</a:t>
            </a:r>
            <a:endParaRPr/>
          </a:p>
        </p:txBody>
      </p:sp>
      <p:sp>
        <p:nvSpPr>
          <p:cNvPr id="752" name="Shape 752"/>
          <p:cNvSpPr/>
          <p:nvPr/>
        </p:nvSpPr>
        <p:spPr>
          <a:xfrm>
            <a:off x="216085" y="1194138"/>
            <a:ext cx="901204" cy="5344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73">
                <a:solidFill>
                  <a:srgbClr val="353333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2873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57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Shape 758"/>
          <p:cNvSpPr txBox="1"/>
          <p:nvPr>
            <p:ph type="title"/>
          </p:nvPr>
        </p:nvSpPr>
        <p:spPr>
          <a:xfrm>
            <a:off x="2458720" y="195058"/>
            <a:ext cx="8895080" cy="81502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EB180"/>
              </a:buClr>
              <a:buSzPts val="2800"/>
              <a:buFont typeface="Calibri"/>
              <a:buNone/>
            </a:pPr>
            <a:r>
              <a:rPr b="1" i="0" lang="ru-RU" sz="2800" u="none" cap="none" strike="noStrike">
                <a:solidFill>
                  <a:srgbClr val="7EB180"/>
                </a:solidFill>
                <a:latin typeface="Calibri"/>
                <a:ea typeface="Calibri"/>
                <a:cs typeface="Calibri"/>
                <a:sym typeface="Calibri"/>
              </a:rPr>
              <a:t>Соответствие</a:t>
            </a:r>
            <a:r>
              <a:rPr b="1" i="0" lang="ru-RU" sz="2800" u="none" cap="none" strike="noStrike">
                <a:solidFill>
                  <a:srgbClr val="624E33"/>
                </a:solidFill>
                <a:latin typeface="Calibri"/>
                <a:ea typeface="Calibri"/>
                <a:cs typeface="Calibri"/>
                <a:sym typeface="Calibri"/>
              </a:rPr>
              <a:t> проекта критерию оценки</a:t>
            </a:r>
            <a:endParaRPr/>
          </a:p>
        </p:txBody>
      </p:sp>
      <p:sp>
        <p:nvSpPr>
          <p:cNvPr id="759" name="Shape 759"/>
          <p:cNvSpPr txBox="1"/>
          <p:nvPr>
            <p:ph idx="12" type="sldNum"/>
          </p:nvPr>
        </p:nvSpPr>
        <p:spPr>
          <a:xfrm>
            <a:off x="10683240" y="6356350"/>
            <a:ext cx="7696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>
                <a:solidFill>
                  <a:srgbClr val="C2A17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rgbClr val="C2A1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0" name="Shape 760"/>
          <p:cNvSpPr txBox="1"/>
          <p:nvPr/>
        </p:nvSpPr>
        <p:spPr>
          <a:xfrm>
            <a:off x="7435088" y="1936256"/>
            <a:ext cx="4095600" cy="40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33150" lIns="33150" spcFirstLastPara="1" rIns="33150" wrap="square" tIns="331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rPr>
              <a:t>Не рекомендуются (за счёт гранта) расходы на:</a:t>
            </a:r>
            <a:endParaRPr/>
          </a:p>
          <a:p>
            <a:pPr indent="-186595" lvl="0" marL="186595" marR="0" rtl="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920"/>
              <a:buFont typeface="Noto Sans Symbols"/>
              <a:buChar char="▪"/>
            </a:pPr>
            <a:r>
              <a:rPr lang="ru-RU" sz="1600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rPr>
              <a:t>рекламу и продвижение;</a:t>
            </a:r>
            <a:endParaRPr/>
          </a:p>
          <a:p>
            <a:pPr indent="-186595" lvl="0" marL="186595" marR="0" rtl="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920"/>
              <a:buFont typeface="Noto Sans Symbols"/>
              <a:buChar char="▪"/>
            </a:pPr>
            <a:r>
              <a:rPr lang="ru-RU" sz="1600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rPr>
              <a:t>регрантинг;</a:t>
            </a:r>
            <a:endParaRPr/>
          </a:p>
          <a:p>
            <a:pPr indent="-186595" lvl="0" marL="186595" marR="0" rtl="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920"/>
              <a:buFont typeface="Noto Sans Symbols"/>
              <a:buChar char="▪"/>
            </a:pPr>
            <a:r>
              <a:rPr lang="ru-RU" sz="1600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rPr>
              <a:t>прямую материальную (благотворительную) помощь;</a:t>
            </a:r>
            <a:endParaRPr/>
          </a:p>
          <a:p>
            <a:pPr indent="-186595" lvl="0" marL="186595" marR="0" rtl="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920"/>
              <a:buFont typeface="Noto Sans Symbols"/>
              <a:buChar char="▪"/>
            </a:pPr>
            <a:r>
              <a:rPr lang="ru-RU" sz="1600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rPr>
              <a:t>покупку призов стоимостью более 4000 рублей, подарков;</a:t>
            </a:r>
            <a:endParaRPr/>
          </a:p>
          <a:p>
            <a:pPr indent="-186595" lvl="0" marL="186595" marR="0" rtl="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920"/>
              <a:buFont typeface="Noto Sans Symbols"/>
              <a:buChar char="▪"/>
            </a:pPr>
            <a:r>
              <a:rPr lang="ru-RU" sz="1600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rPr>
              <a:t>создание новых памятников, монументов;</a:t>
            </a:r>
            <a:endParaRPr/>
          </a:p>
          <a:p>
            <a:pPr indent="-186595" lvl="0" marL="186595" marR="0" rtl="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920"/>
              <a:buFont typeface="Noto Sans Symbols"/>
              <a:buChar char="▪"/>
            </a:pPr>
            <a:r>
              <a:rPr lang="ru-RU" sz="1600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rPr>
              <a:t>осуществление, по сути, коммерческого проекта;</a:t>
            </a:r>
            <a:endParaRPr/>
          </a:p>
          <a:p>
            <a:pPr indent="-186595" lvl="0" marL="186595" marR="0" rtl="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920"/>
              <a:buFont typeface="Noto Sans Symbols"/>
              <a:buChar char="▪"/>
            </a:pPr>
            <a:r>
              <a:rPr lang="ru-RU" sz="1600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rPr>
              <a:t>издание рукописей (при фактическом отсутствии иной деятельности);</a:t>
            </a:r>
            <a:endParaRPr/>
          </a:p>
          <a:p>
            <a:pPr indent="-186595" lvl="0" marL="186595" marR="0" rtl="0" algn="l"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ts val="1920"/>
              <a:buFont typeface="Noto Sans Symbols"/>
              <a:buChar char="▪"/>
            </a:pPr>
            <a:r>
              <a:rPr lang="ru-RU" sz="1600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rPr>
              <a:t>непредвиденные расходы</a:t>
            </a:r>
            <a:endParaRPr/>
          </a:p>
        </p:txBody>
      </p:sp>
      <p:pic>
        <p:nvPicPr>
          <p:cNvPr id="761" name="Shape 7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6814" y="1177260"/>
            <a:ext cx="770143" cy="576555"/>
          </a:xfrm>
          <a:prstGeom prst="rect">
            <a:avLst/>
          </a:prstGeom>
          <a:noFill/>
          <a:ln>
            <a:noFill/>
          </a:ln>
        </p:spPr>
      </p:pic>
      <p:sp>
        <p:nvSpPr>
          <p:cNvPr id="762" name="Shape 762"/>
          <p:cNvSpPr/>
          <p:nvPr/>
        </p:nvSpPr>
        <p:spPr>
          <a:xfrm>
            <a:off x="1248556" y="1311617"/>
            <a:ext cx="9863944" cy="600307"/>
          </a:xfrm>
          <a:prstGeom prst="roundRect">
            <a:avLst>
              <a:gd fmla="val 0" name="adj"/>
            </a:avLst>
          </a:prstGeom>
          <a:noFill/>
          <a:ln>
            <a:noFill/>
          </a:ln>
        </p:spPr>
        <p:txBody>
          <a:bodyPr anchorCtr="0" anchor="t" bIns="25425" lIns="50875" spcFirstLastPara="1" rIns="50875" wrap="square" tIns="25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959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rPr>
              <a:t>Критерий: реалистичность бюджета проекта и обоснованность планируемых расходов </a:t>
            </a:r>
            <a:br>
              <a:rPr b="1" lang="ru-RU" sz="1959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ru-RU" sz="1959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rPr>
              <a:t>на реализацию проекта </a:t>
            </a:r>
            <a:endParaRPr b="1" sz="1306">
              <a:solidFill>
                <a:srgbClr val="3C383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3" name="Shape 763"/>
          <p:cNvSpPr/>
          <p:nvPr/>
        </p:nvSpPr>
        <p:spPr>
          <a:xfrm>
            <a:off x="216085" y="1194138"/>
            <a:ext cx="901204" cy="5344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73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sz="2873">
              <a:solidFill>
                <a:srgbClr val="3C383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4" name="Shape 764"/>
          <p:cNvSpPr/>
          <p:nvPr/>
        </p:nvSpPr>
        <p:spPr>
          <a:xfrm>
            <a:off x="2254921" y="2078868"/>
            <a:ext cx="3954399" cy="4021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rPr>
              <a:t>Соответствует критерию:</a:t>
            </a:r>
            <a:endParaRPr sz="1600">
              <a:solidFill>
                <a:srgbClr val="3C383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6595" lvl="0" marL="186595" marR="0" rtl="0" algn="l">
              <a:spcBef>
                <a:spcPts val="400"/>
              </a:spcBef>
              <a:spcAft>
                <a:spcPts val="0"/>
              </a:spcAft>
              <a:buClr>
                <a:srgbClr val="7EB180"/>
              </a:buClr>
              <a:buSzPts val="1920"/>
              <a:buFont typeface="Noto Sans Symbols"/>
              <a:buChar char="▪"/>
            </a:pPr>
            <a:r>
              <a:rPr lang="ru-RU" sz="1600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rPr>
              <a:t>все планируемые расходы реалистичны и обоснованы;</a:t>
            </a:r>
            <a:endParaRPr/>
          </a:p>
          <a:p>
            <a:pPr indent="-186595" lvl="0" marL="186595" marR="0" rtl="0" algn="l">
              <a:spcBef>
                <a:spcPts val="400"/>
              </a:spcBef>
              <a:spcAft>
                <a:spcPts val="0"/>
              </a:spcAft>
              <a:buClr>
                <a:srgbClr val="7EB180"/>
              </a:buClr>
              <a:buSzPts val="1920"/>
              <a:buFont typeface="Noto Sans Symbols"/>
              <a:buChar char="▪"/>
            </a:pPr>
            <a:r>
              <a:rPr lang="ru-RU" sz="1600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rPr>
              <a:t>в бюджете проекта предусмотрено финансовое обеспечение всех мероприятий проекта и отсутствуют расходы, которые непосредственно </a:t>
            </a:r>
            <a:br>
              <a:rPr lang="ru-RU" sz="1600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600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rPr>
              <a:t>не связаны с мероприятиями проекта; </a:t>
            </a:r>
            <a:endParaRPr/>
          </a:p>
          <a:p>
            <a:pPr indent="-186595" lvl="0" marL="186595" marR="0" rtl="0" algn="l">
              <a:spcBef>
                <a:spcPts val="400"/>
              </a:spcBef>
              <a:spcAft>
                <a:spcPts val="0"/>
              </a:spcAft>
              <a:buClr>
                <a:srgbClr val="7EB180"/>
              </a:buClr>
              <a:buSzPts val="1920"/>
              <a:buFont typeface="Noto Sans Symbols"/>
              <a:buChar char="▪"/>
            </a:pPr>
            <a:r>
              <a:rPr lang="ru-RU" sz="1600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rPr>
              <a:t>даны корректные комментарии по всем предполагаемым расходам за счет гранта, позволяющие четко определить состав (детализацию) расходов;</a:t>
            </a:r>
            <a:endParaRPr/>
          </a:p>
          <a:p>
            <a:pPr indent="-186595" lvl="0" marL="186595" marR="0" rtl="0" algn="l">
              <a:spcBef>
                <a:spcPts val="400"/>
              </a:spcBef>
              <a:spcAft>
                <a:spcPts val="0"/>
              </a:spcAft>
              <a:buClr>
                <a:srgbClr val="7EB180"/>
              </a:buClr>
              <a:buSzPts val="1920"/>
              <a:buFont typeface="Noto Sans Symbols"/>
              <a:buChar char="▪"/>
            </a:pPr>
            <a:r>
              <a:rPr lang="ru-RU" sz="1600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rPr>
              <a:t>в проекте предусмотрено активное использование имеющихся </a:t>
            </a:r>
            <a:br>
              <a:rPr lang="ru-RU" sz="1600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600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rPr>
              <a:t>у организации ресурсов </a:t>
            </a:r>
            <a:endParaRPr sz="1600">
              <a:solidFill>
                <a:srgbClr val="3C383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65" name="Shape 765"/>
          <p:cNvGrpSpPr/>
          <p:nvPr/>
        </p:nvGrpSpPr>
        <p:grpSpPr>
          <a:xfrm>
            <a:off x="6350672" y="2137257"/>
            <a:ext cx="898488" cy="898488"/>
            <a:chOff x="766155" y="4233892"/>
            <a:chExt cx="513441" cy="513441"/>
          </a:xfrm>
        </p:grpSpPr>
        <p:sp>
          <p:nvSpPr>
            <p:cNvPr id="766" name="Shape 766"/>
            <p:cNvSpPr/>
            <p:nvPr/>
          </p:nvSpPr>
          <p:spPr>
            <a:xfrm>
              <a:off x="766155" y="4233892"/>
              <a:ext cx="513441" cy="513441"/>
            </a:xfrm>
            <a:prstGeom prst="ellipse">
              <a:avLst/>
            </a:prstGeom>
            <a:noFill/>
            <a:ln cap="flat" cmpd="sng" w="127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67" name="Shape 767"/>
            <p:cNvGrpSpPr/>
            <p:nvPr/>
          </p:nvGrpSpPr>
          <p:grpSpPr>
            <a:xfrm>
              <a:off x="908575" y="4376312"/>
              <a:ext cx="228600" cy="228600"/>
              <a:chOff x="200885" y="4160842"/>
              <a:chExt cx="254370" cy="254370"/>
            </a:xfrm>
          </p:grpSpPr>
          <p:cxnSp>
            <p:nvCxnSpPr>
              <p:cNvPr id="768" name="Shape 768"/>
              <p:cNvCxnSpPr/>
              <p:nvPr/>
            </p:nvCxnSpPr>
            <p:spPr>
              <a:xfrm flipH="1" rot="10800000">
                <a:off x="200885" y="4160842"/>
                <a:ext cx="254370" cy="254370"/>
              </a:xfrm>
              <a:prstGeom prst="straightConnector1">
                <a:avLst/>
              </a:prstGeom>
              <a:noFill/>
              <a:ln cap="rnd" cmpd="sng" w="31750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769" name="Shape 769"/>
              <p:cNvCxnSpPr/>
              <p:nvPr/>
            </p:nvCxnSpPr>
            <p:spPr>
              <a:xfrm rot="10800000">
                <a:off x="200885" y="4160842"/>
                <a:ext cx="254370" cy="254370"/>
              </a:xfrm>
              <a:prstGeom prst="straightConnector1">
                <a:avLst/>
              </a:prstGeom>
              <a:noFill/>
              <a:ln cap="rnd" cmpd="sng" w="31750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</p:grpSp>
      <p:grpSp>
        <p:nvGrpSpPr>
          <p:cNvPr id="770" name="Shape 770"/>
          <p:cNvGrpSpPr/>
          <p:nvPr/>
        </p:nvGrpSpPr>
        <p:grpSpPr>
          <a:xfrm>
            <a:off x="1220616" y="2142697"/>
            <a:ext cx="898488" cy="898488"/>
            <a:chOff x="766156" y="2110668"/>
            <a:chExt cx="513441" cy="513441"/>
          </a:xfrm>
        </p:grpSpPr>
        <p:sp>
          <p:nvSpPr>
            <p:cNvPr id="771" name="Shape 771"/>
            <p:cNvSpPr/>
            <p:nvPr/>
          </p:nvSpPr>
          <p:spPr>
            <a:xfrm>
              <a:off x="766156" y="2110668"/>
              <a:ext cx="513441" cy="513441"/>
            </a:xfrm>
            <a:prstGeom prst="ellipse">
              <a:avLst/>
            </a:prstGeom>
            <a:noFill/>
            <a:ln cap="flat" cmpd="sng" w="12700">
              <a:solidFill>
                <a:srgbClr val="7EB18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72" name="Shape 772"/>
            <p:cNvGrpSpPr/>
            <p:nvPr/>
          </p:nvGrpSpPr>
          <p:grpSpPr>
            <a:xfrm>
              <a:off x="869351" y="2276228"/>
              <a:ext cx="307050" cy="182319"/>
              <a:chOff x="26861" y="4160842"/>
              <a:chExt cx="428394" cy="254370"/>
            </a:xfrm>
          </p:grpSpPr>
          <p:cxnSp>
            <p:nvCxnSpPr>
              <p:cNvPr id="773" name="Shape 773"/>
              <p:cNvCxnSpPr/>
              <p:nvPr/>
            </p:nvCxnSpPr>
            <p:spPr>
              <a:xfrm flipH="1" rot="10800000">
                <a:off x="200885" y="4160842"/>
                <a:ext cx="254370" cy="254370"/>
              </a:xfrm>
              <a:prstGeom prst="straightConnector1">
                <a:avLst/>
              </a:prstGeom>
              <a:noFill/>
              <a:ln cap="rnd" cmpd="sng" w="31750">
                <a:solidFill>
                  <a:srgbClr val="7EB18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774" name="Shape 774"/>
              <p:cNvCxnSpPr/>
              <p:nvPr/>
            </p:nvCxnSpPr>
            <p:spPr>
              <a:xfrm rot="10800000">
                <a:off x="26861" y="4241289"/>
                <a:ext cx="167054" cy="167054"/>
              </a:xfrm>
              <a:prstGeom prst="straightConnector1">
                <a:avLst/>
              </a:prstGeom>
              <a:noFill/>
              <a:ln cap="rnd" cmpd="sng" w="31750">
                <a:solidFill>
                  <a:srgbClr val="7EB18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79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Shape 780"/>
          <p:cNvSpPr txBox="1"/>
          <p:nvPr/>
        </p:nvSpPr>
        <p:spPr>
          <a:xfrm>
            <a:off x="7126529" y="3819823"/>
            <a:ext cx="3706350" cy="1298094"/>
          </a:xfrm>
          <a:prstGeom prst="rect">
            <a:avLst/>
          </a:prstGeom>
          <a:noFill/>
          <a:ln>
            <a:noFill/>
          </a:ln>
        </p:spPr>
        <p:txBody>
          <a:bodyPr anchorCtr="0" anchor="t" bIns="33150" lIns="33150" spcFirstLastPara="1" rIns="33150" wrap="square" tIns="331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rPr>
              <a:t>Календарным планом должна быть предусмотрена реализация мероприятий </a:t>
            </a:r>
            <a:br>
              <a:rPr lang="ru-RU" sz="1600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600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rPr>
              <a:t>в пределах всей указанной территории, самостоятельно или с активным вовлечением партнёров</a:t>
            </a:r>
            <a:endParaRPr/>
          </a:p>
        </p:txBody>
      </p:sp>
      <p:sp>
        <p:nvSpPr>
          <p:cNvPr id="781" name="Shape 781"/>
          <p:cNvSpPr txBox="1"/>
          <p:nvPr>
            <p:ph type="title"/>
          </p:nvPr>
        </p:nvSpPr>
        <p:spPr>
          <a:xfrm>
            <a:off x="2458720" y="195058"/>
            <a:ext cx="8895080" cy="81502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EB180"/>
              </a:buClr>
              <a:buSzPts val="2800"/>
              <a:buFont typeface="Calibri"/>
              <a:buNone/>
            </a:pPr>
            <a:r>
              <a:rPr b="1" i="0" lang="ru-RU" sz="2800" u="none" cap="none" strike="noStrike">
                <a:solidFill>
                  <a:srgbClr val="7EB180"/>
                </a:solidFill>
                <a:latin typeface="Calibri"/>
                <a:ea typeface="Calibri"/>
                <a:cs typeface="Calibri"/>
                <a:sym typeface="Calibri"/>
              </a:rPr>
              <a:t>Соответствие</a:t>
            </a:r>
            <a:r>
              <a:rPr b="1" i="0" lang="ru-RU" sz="2800" u="none" cap="none" strike="noStrike">
                <a:solidFill>
                  <a:srgbClr val="624E33"/>
                </a:solidFill>
                <a:latin typeface="Calibri"/>
                <a:ea typeface="Calibri"/>
                <a:cs typeface="Calibri"/>
                <a:sym typeface="Calibri"/>
              </a:rPr>
              <a:t> проекта критерию оценки</a:t>
            </a:r>
            <a:endParaRPr/>
          </a:p>
        </p:txBody>
      </p:sp>
      <p:sp>
        <p:nvSpPr>
          <p:cNvPr id="782" name="Shape 782"/>
          <p:cNvSpPr txBox="1"/>
          <p:nvPr>
            <p:ph idx="12" type="sldNum"/>
          </p:nvPr>
        </p:nvSpPr>
        <p:spPr>
          <a:xfrm>
            <a:off x="10683240" y="6356350"/>
            <a:ext cx="7696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>
                <a:solidFill>
                  <a:srgbClr val="C2A17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rgbClr val="C2A1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83" name="Shape 78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6814" y="1177260"/>
            <a:ext cx="770143" cy="576555"/>
          </a:xfrm>
          <a:prstGeom prst="rect">
            <a:avLst/>
          </a:prstGeom>
          <a:noFill/>
          <a:ln>
            <a:noFill/>
          </a:ln>
        </p:spPr>
      </p:pic>
      <p:sp>
        <p:nvSpPr>
          <p:cNvPr id="784" name="Shape 784"/>
          <p:cNvSpPr/>
          <p:nvPr/>
        </p:nvSpPr>
        <p:spPr>
          <a:xfrm>
            <a:off x="1248556" y="1311617"/>
            <a:ext cx="9863944" cy="600307"/>
          </a:xfrm>
          <a:prstGeom prst="roundRect">
            <a:avLst>
              <a:gd fmla="val 0" name="adj"/>
            </a:avLst>
          </a:prstGeom>
          <a:noFill/>
          <a:ln>
            <a:noFill/>
          </a:ln>
        </p:spPr>
        <p:txBody>
          <a:bodyPr anchorCtr="0" anchor="t" bIns="25425" lIns="50875" spcFirstLastPara="1" rIns="50875" wrap="square" tIns="25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959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rPr>
              <a:t>Критерий: масштаб реализации проекта</a:t>
            </a:r>
            <a:endParaRPr/>
          </a:p>
        </p:txBody>
      </p:sp>
      <p:sp>
        <p:nvSpPr>
          <p:cNvPr id="785" name="Shape 785"/>
          <p:cNvSpPr/>
          <p:nvPr/>
        </p:nvSpPr>
        <p:spPr>
          <a:xfrm>
            <a:off x="216085" y="1194138"/>
            <a:ext cx="901204" cy="5344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73">
                <a:solidFill>
                  <a:srgbClr val="353333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 sz="2873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6" name="Shape 786"/>
          <p:cNvSpPr txBox="1"/>
          <p:nvPr/>
        </p:nvSpPr>
        <p:spPr>
          <a:xfrm>
            <a:off x="1273036" y="3819823"/>
            <a:ext cx="3985602" cy="2036758"/>
          </a:xfrm>
          <a:prstGeom prst="rect">
            <a:avLst/>
          </a:prstGeom>
          <a:noFill/>
          <a:ln>
            <a:noFill/>
          </a:ln>
        </p:spPr>
        <p:txBody>
          <a:bodyPr anchorCtr="0" anchor="t" bIns="33150" lIns="33150" spcFirstLastPara="1" rIns="33150" wrap="square" tIns="331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rPr>
              <a:t>Заявленный территориальный охват </a:t>
            </a:r>
            <a:br>
              <a:rPr lang="ru-RU" sz="1600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600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rPr>
              <a:t>должен соответствовать уставу и реальным возможностям организации, </a:t>
            </a:r>
            <a:br>
              <a:rPr lang="ru-RU" sz="1600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600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rPr>
              <a:t>быть обоснованным и адекватным </a:t>
            </a:r>
            <a:br>
              <a:rPr lang="ru-RU" sz="1600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600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rPr>
              <a:t>тем проблемам, на решение которых направлен проект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3C383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3C383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87" name="Shape 787"/>
          <p:cNvCxnSpPr/>
          <p:nvPr/>
        </p:nvCxnSpPr>
        <p:spPr>
          <a:xfrm>
            <a:off x="6096000" y="1898928"/>
            <a:ext cx="0" cy="4067679"/>
          </a:xfrm>
          <a:prstGeom prst="straightConnector1">
            <a:avLst/>
          </a:prstGeom>
          <a:noFill/>
          <a:ln cap="rnd" cmpd="sng" w="19050">
            <a:solidFill>
              <a:srgbClr val="BFBFBF"/>
            </a:solidFill>
            <a:prstDash val="dot"/>
            <a:round/>
            <a:headEnd len="sm" w="sm" type="none"/>
            <a:tailEnd len="sm" w="sm" type="none"/>
          </a:ln>
        </p:spPr>
      </p:cxnSp>
      <p:pic>
        <p:nvPicPr>
          <p:cNvPr id="788" name="Shape 78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49635" y="1858421"/>
            <a:ext cx="2171640" cy="13105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89" name="Shape 789"/>
          <p:cNvCxnSpPr/>
          <p:nvPr/>
        </p:nvCxnSpPr>
        <p:spPr>
          <a:xfrm>
            <a:off x="1273036" y="3458662"/>
            <a:ext cx="3985602" cy="0"/>
          </a:xfrm>
          <a:prstGeom prst="straightConnector1">
            <a:avLst/>
          </a:prstGeom>
          <a:noFill/>
          <a:ln cap="rnd" cmpd="sng" w="28575">
            <a:solidFill>
              <a:srgbClr val="FFD415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790" name="Shape 79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154189" y="1610046"/>
            <a:ext cx="1651030" cy="162246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91" name="Shape 791"/>
          <p:cNvCxnSpPr/>
          <p:nvPr/>
        </p:nvCxnSpPr>
        <p:spPr>
          <a:xfrm>
            <a:off x="6933608" y="3458662"/>
            <a:ext cx="3985602" cy="0"/>
          </a:xfrm>
          <a:prstGeom prst="straightConnector1">
            <a:avLst/>
          </a:prstGeom>
          <a:noFill/>
          <a:ln cap="rnd" cmpd="sng" w="28575">
            <a:solidFill>
              <a:srgbClr val="FFD415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792" name="Shape 792"/>
          <p:cNvGrpSpPr/>
          <p:nvPr/>
        </p:nvGrpSpPr>
        <p:grpSpPr>
          <a:xfrm>
            <a:off x="1842115" y="1760274"/>
            <a:ext cx="407520" cy="407520"/>
            <a:chOff x="766156" y="2110668"/>
            <a:chExt cx="513441" cy="513441"/>
          </a:xfrm>
        </p:grpSpPr>
        <p:sp>
          <p:nvSpPr>
            <p:cNvPr id="793" name="Shape 793"/>
            <p:cNvSpPr/>
            <p:nvPr/>
          </p:nvSpPr>
          <p:spPr>
            <a:xfrm>
              <a:off x="766156" y="2110668"/>
              <a:ext cx="513441" cy="513441"/>
            </a:xfrm>
            <a:prstGeom prst="ellipse">
              <a:avLst/>
            </a:prstGeom>
            <a:noFill/>
            <a:ln cap="flat" cmpd="sng" w="12700">
              <a:solidFill>
                <a:srgbClr val="7EB18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94" name="Shape 794"/>
            <p:cNvGrpSpPr/>
            <p:nvPr/>
          </p:nvGrpSpPr>
          <p:grpSpPr>
            <a:xfrm>
              <a:off x="869351" y="2276228"/>
              <a:ext cx="307050" cy="182319"/>
              <a:chOff x="26861" y="4160842"/>
              <a:chExt cx="428394" cy="254370"/>
            </a:xfrm>
          </p:grpSpPr>
          <p:cxnSp>
            <p:nvCxnSpPr>
              <p:cNvPr id="795" name="Shape 795"/>
              <p:cNvCxnSpPr/>
              <p:nvPr/>
            </p:nvCxnSpPr>
            <p:spPr>
              <a:xfrm flipH="1" rot="10800000">
                <a:off x="200885" y="4160842"/>
                <a:ext cx="254370" cy="254370"/>
              </a:xfrm>
              <a:prstGeom prst="straightConnector1">
                <a:avLst/>
              </a:prstGeom>
              <a:noFill/>
              <a:ln cap="rnd" cmpd="sng" w="31750">
                <a:solidFill>
                  <a:srgbClr val="7EB18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796" name="Shape 796"/>
              <p:cNvCxnSpPr/>
              <p:nvPr/>
            </p:nvCxnSpPr>
            <p:spPr>
              <a:xfrm rot="10800000">
                <a:off x="26861" y="4241289"/>
                <a:ext cx="167054" cy="167054"/>
              </a:xfrm>
              <a:prstGeom prst="straightConnector1">
                <a:avLst/>
              </a:prstGeom>
              <a:noFill/>
              <a:ln cap="rnd" cmpd="sng" w="31750">
                <a:solidFill>
                  <a:srgbClr val="7EB18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</p:grpSp>
      <p:grpSp>
        <p:nvGrpSpPr>
          <p:cNvPr id="797" name="Shape 797"/>
          <p:cNvGrpSpPr/>
          <p:nvPr/>
        </p:nvGrpSpPr>
        <p:grpSpPr>
          <a:xfrm>
            <a:off x="7697911" y="1760274"/>
            <a:ext cx="407520" cy="407520"/>
            <a:chOff x="766156" y="2110668"/>
            <a:chExt cx="513441" cy="513441"/>
          </a:xfrm>
        </p:grpSpPr>
        <p:sp>
          <p:nvSpPr>
            <p:cNvPr id="798" name="Shape 798"/>
            <p:cNvSpPr/>
            <p:nvPr/>
          </p:nvSpPr>
          <p:spPr>
            <a:xfrm>
              <a:off x="766156" y="2110668"/>
              <a:ext cx="513441" cy="513441"/>
            </a:xfrm>
            <a:prstGeom prst="ellipse">
              <a:avLst/>
            </a:prstGeom>
            <a:noFill/>
            <a:ln cap="flat" cmpd="sng" w="12700">
              <a:solidFill>
                <a:srgbClr val="7EB18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99" name="Shape 799"/>
            <p:cNvGrpSpPr/>
            <p:nvPr/>
          </p:nvGrpSpPr>
          <p:grpSpPr>
            <a:xfrm>
              <a:off x="869351" y="2276228"/>
              <a:ext cx="307050" cy="182319"/>
              <a:chOff x="26861" y="4160842"/>
              <a:chExt cx="428394" cy="254370"/>
            </a:xfrm>
          </p:grpSpPr>
          <p:cxnSp>
            <p:nvCxnSpPr>
              <p:cNvPr id="800" name="Shape 800"/>
              <p:cNvCxnSpPr/>
              <p:nvPr/>
            </p:nvCxnSpPr>
            <p:spPr>
              <a:xfrm flipH="1" rot="10800000">
                <a:off x="200885" y="4160842"/>
                <a:ext cx="254370" cy="254370"/>
              </a:xfrm>
              <a:prstGeom prst="straightConnector1">
                <a:avLst/>
              </a:prstGeom>
              <a:noFill/>
              <a:ln cap="rnd" cmpd="sng" w="31750">
                <a:solidFill>
                  <a:srgbClr val="7EB18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801" name="Shape 801"/>
              <p:cNvCxnSpPr/>
              <p:nvPr/>
            </p:nvCxnSpPr>
            <p:spPr>
              <a:xfrm rot="10800000">
                <a:off x="26861" y="4241289"/>
                <a:ext cx="167054" cy="167054"/>
              </a:xfrm>
              <a:prstGeom prst="straightConnector1">
                <a:avLst/>
              </a:prstGeom>
              <a:noFill/>
              <a:ln cap="rnd" cmpd="sng" w="31750">
                <a:solidFill>
                  <a:srgbClr val="7EB18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06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Shape 807"/>
          <p:cNvSpPr txBox="1"/>
          <p:nvPr/>
        </p:nvSpPr>
        <p:spPr>
          <a:xfrm>
            <a:off x="3824212" y="4053182"/>
            <a:ext cx="2474258" cy="1544315"/>
          </a:xfrm>
          <a:prstGeom prst="rect">
            <a:avLst/>
          </a:prstGeom>
          <a:noFill/>
          <a:ln>
            <a:noFill/>
          </a:ln>
        </p:spPr>
        <p:txBody>
          <a:bodyPr anchorCtr="0" anchor="t" bIns="33150" lIns="33150" spcFirstLastPara="1" rIns="33150" wrap="square" tIns="331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rPr>
              <a:t>Уровень собственного вклада и дополнительных ресурсов превышает 50% всего бюджета проекта, при этом такой уровень корректно рассчитан</a:t>
            </a:r>
            <a:endParaRPr sz="1600">
              <a:solidFill>
                <a:srgbClr val="3C383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8" name="Shape 808"/>
          <p:cNvSpPr txBox="1"/>
          <p:nvPr>
            <p:ph type="title"/>
          </p:nvPr>
        </p:nvSpPr>
        <p:spPr>
          <a:xfrm>
            <a:off x="2458720" y="195058"/>
            <a:ext cx="8895080" cy="81502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EB180"/>
              </a:buClr>
              <a:buSzPts val="2800"/>
              <a:buFont typeface="Calibri"/>
              <a:buNone/>
            </a:pPr>
            <a:r>
              <a:rPr b="1" i="0" lang="ru-RU" sz="2800" u="none" cap="none" strike="noStrike">
                <a:solidFill>
                  <a:srgbClr val="7EB180"/>
                </a:solidFill>
                <a:latin typeface="Calibri"/>
                <a:ea typeface="Calibri"/>
                <a:cs typeface="Calibri"/>
                <a:sym typeface="Calibri"/>
              </a:rPr>
              <a:t>Соответствие</a:t>
            </a:r>
            <a:r>
              <a:rPr b="1" i="0" lang="ru-RU" sz="2800" u="none" cap="none" strike="noStrike">
                <a:solidFill>
                  <a:srgbClr val="624E33"/>
                </a:solidFill>
                <a:latin typeface="Calibri"/>
                <a:ea typeface="Calibri"/>
                <a:cs typeface="Calibri"/>
                <a:sym typeface="Calibri"/>
              </a:rPr>
              <a:t> проекта критерию оценки</a:t>
            </a:r>
            <a:endParaRPr/>
          </a:p>
        </p:txBody>
      </p:sp>
      <p:sp>
        <p:nvSpPr>
          <p:cNvPr id="809" name="Shape 809"/>
          <p:cNvSpPr txBox="1"/>
          <p:nvPr>
            <p:ph idx="12" type="sldNum"/>
          </p:nvPr>
        </p:nvSpPr>
        <p:spPr>
          <a:xfrm>
            <a:off x="10683240" y="6356350"/>
            <a:ext cx="7696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>
                <a:solidFill>
                  <a:srgbClr val="C2A17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rgbClr val="C2A1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10" name="Shape 8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6814" y="1177260"/>
            <a:ext cx="770143" cy="576555"/>
          </a:xfrm>
          <a:prstGeom prst="rect">
            <a:avLst/>
          </a:prstGeom>
          <a:noFill/>
          <a:ln>
            <a:noFill/>
          </a:ln>
        </p:spPr>
      </p:pic>
      <p:sp>
        <p:nvSpPr>
          <p:cNvPr id="811" name="Shape 811"/>
          <p:cNvSpPr/>
          <p:nvPr/>
        </p:nvSpPr>
        <p:spPr>
          <a:xfrm>
            <a:off x="1248556" y="1311617"/>
            <a:ext cx="9863944" cy="600307"/>
          </a:xfrm>
          <a:prstGeom prst="roundRect">
            <a:avLst>
              <a:gd fmla="val 0" name="adj"/>
            </a:avLst>
          </a:prstGeom>
          <a:noFill/>
          <a:ln>
            <a:noFill/>
          </a:ln>
        </p:spPr>
        <p:txBody>
          <a:bodyPr anchorCtr="0" anchor="t" bIns="25425" lIns="50875" spcFirstLastPara="1" rIns="50875" wrap="square" tIns="25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959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rPr>
              <a:t>Критерий: собственный вклад организации и дополнительные ресурсы, </a:t>
            </a:r>
            <a:br>
              <a:rPr b="1" lang="ru-RU" sz="1959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ru-RU" sz="1959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rPr>
              <a:t>привлекаемые на реализацию проекта, перспективы его дальнейшего развития</a:t>
            </a:r>
            <a:endParaRPr/>
          </a:p>
        </p:txBody>
      </p:sp>
      <p:sp>
        <p:nvSpPr>
          <p:cNvPr id="812" name="Shape 812"/>
          <p:cNvSpPr/>
          <p:nvPr/>
        </p:nvSpPr>
        <p:spPr>
          <a:xfrm>
            <a:off x="216085" y="1194138"/>
            <a:ext cx="901204" cy="5344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73">
                <a:solidFill>
                  <a:srgbClr val="353333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endParaRPr sz="2873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3" name="Shape 813"/>
          <p:cNvSpPr txBox="1"/>
          <p:nvPr/>
        </p:nvSpPr>
        <p:spPr>
          <a:xfrm>
            <a:off x="723971" y="4053182"/>
            <a:ext cx="2848544" cy="2036758"/>
          </a:xfrm>
          <a:prstGeom prst="rect">
            <a:avLst/>
          </a:prstGeom>
          <a:noFill/>
          <a:ln>
            <a:noFill/>
          </a:ln>
        </p:spPr>
        <p:txBody>
          <a:bodyPr anchorCtr="0" anchor="t" bIns="33150" lIns="33150" spcFirstLastPara="1" rIns="33150" wrap="square" tIns="331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rPr>
              <a:t>Организация располагает ресурсами на реализацию проекта (добровольцами, помещением, оборудованием, транспортными средствами) </a:t>
            </a:r>
            <a:br>
              <a:rPr lang="ru-RU" sz="1600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600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rPr>
              <a:t>и (или) подтверждает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rPr>
              <a:t>реалистичность их привлечения</a:t>
            </a:r>
            <a:endParaRPr sz="1600">
              <a:solidFill>
                <a:srgbClr val="3C383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4" name="Shape 814"/>
          <p:cNvSpPr txBox="1"/>
          <p:nvPr/>
        </p:nvSpPr>
        <p:spPr>
          <a:xfrm>
            <a:off x="6770584" y="4053182"/>
            <a:ext cx="2007226" cy="1544315"/>
          </a:xfrm>
          <a:prstGeom prst="rect">
            <a:avLst/>
          </a:prstGeom>
          <a:noFill/>
          <a:ln>
            <a:noFill/>
          </a:ln>
        </p:spPr>
        <p:txBody>
          <a:bodyPr anchorCtr="0" anchor="t" bIns="33150" lIns="33150" spcFirstLastPara="1" rIns="33150" wrap="square" tIns="331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rPr>
              <a:t>Вклады партнёров рекомендуется подтверждать письмами поддержки, соглашениями</a:t>
            </a:r>
            <a:endParaRPr/>
          </a:p>
        </p:txBody>
      </p:sp>
      <p:sp>
        <p:nvSpPr>
          <p:cNvPr id="815" name="Shape 815"/>
          <p:cNvSpPr txBox="1"/>
          <p:nvPr/>
        </p:nvSpPr>
        <p:spPr>
          <a:xfrm>
            <a:off x="8953314" y="4053182"/>
            <a:ext cx="2961076" cy="2282979"/>
          </a:xfrm>
          <a:prstGeom prst="rect">
            <a:avLst/>
          </a:prstGeom>
          <a:noFill/>
          <a:ln>
            <a:noFill/>
          </a:ln>
        </p:spPr>
        <p:txBody>
          <a:bodyPr anchorCtr="0" anchor="t" bIns="33150" lIns="33150" spcFirstLastPara="1" rIns="33150" wrap="square" tIns="331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rPr>
              <a:t>В полях «Дальнейшее </a:t>
            </a:r>
            <a:br>
              <a:rPr lang="ru-RU" sz="1600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600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rPr>
              <a:t>развитие проекта» </a:t>
            </a:r>
            <a:br>
              <a:rPr lang="ru-RU" sz="1600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600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rPr>
              <a:t>и «Источники ресурсного обеспечения проекта </a:t>
            </a:r>
            <a:br>
              <a:rPr lang="ru-RU" sz="1600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600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rPr>
              <a:t>в дальнейшем» необходимо указать, что будет с проектом </a:t>
            </a:r>
            <a:br>
              <a:rPr lang="ru-RU" sz="1600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600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rPr>
              <a:t>и приобретённым (созданным) имуществом</a:t>
            </a:r>
            <a:br>
              <a:rPr lang="ru-RU" sz="1600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600">
              <a:solidFill>
                <a:srgbClr val="3C383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16" name="Shape 816"/>
          <p:cNvGrpSpPr/>
          <p:nvPr/>
        </p:nvGrpSpPr>
        <p:grpSpPr>
          <a:xfrm>
            <a:off x="3646619" y="2745249"/>
            <a:ext cx="5330166" cy="3297074"/>
            <a:chOff x="3147394" y="1038263"/>
            <a:chExt cx="5736590" cy="5226459"/>
          </a:xfrm>
        </p:grpSpPr>
        <p:cxnSp>
          <p:nvCxnSpPr>
            <p:cNvPr id="817" name="Shape 817"/>
            <p:cNvCxnSpPr/>
            <p:nvPr/>
          </p:nvCxnSpPr>
          <p:spPr>
            <a:xfrm>
              <a:off x="3147394" y="1038263"/>
              <a:ext cx="0" cy="5226459"/>
            </a:xfrm>
            <a:prstGeom prst="straightConnector1">
              <a:avLst/>
            </a:prstGeom>
            <a:noFill/>
            <a:ln cap="rnd" cmpd="sng" w="19050">
              <a:solidFill>
                <a:srgbClr val="BFBFBF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818" name="Shape 818"/>
            <p:cNvCxnSpPr/>
            <p:nvPr/>
          </p:nvCxnSpPr>
          <p:spPr>
            <a:xfrm>
              <a:off x="6194378" y="1038263"/>
              <a:ext cx="0" cy="5226459"/>
            </a:xfrm>
            <a:prstGeom prst="straightConnector1">
              <a:avLst/>
            </a:prstGeom>
            <a:noFill/>
            <a:ln cap="rnd" cmpd="sng" w="19050">
              <a:solidFill>
                <a:srgbClr val="BFBFBF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819" name="Shape 819"/>
            <p:cNvCxnSpPr/>
            <p:nvPr/>
          </p:nvCxnSpPr>
          <p:spPr>
            <a:xfrm>
              <a:off x="8883984" y="1038263"/>
              <a:ext cx="0" cy="5226459"/>
            </a:xfrm>
            <a:prstGeom prst="straightConnector1">
              <a:avLst/>
            </a:prstGeom>
            <a:noFill/>
            <a:ln cap="rnd" cmpd="sng" w="19050">
              <a:solidFill>
                <a:srgbClr val="BFBFBF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pic>
        <p:nvPicPr>
          <p:cNvPr id="820" name="Shape 8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82852" y="2749563"/>
            <a:ext cx="1105328" cy="1071712"/>
          </a:xfrm>
          <a:prstGeom prst="rect">
            <a:avLst/>
          </a:prstGeom>
          <a:noFill/>
          <a:ln>
            <a:noFill/>
          </a:ln>
        </p:spPr>
      </p:pic>
      <p:pic>
        <p:nvPicPr>
          <p:cNvPr id="821" name="Shape 8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73458" y="2865233"/>
            <a:ext cx="1264128" cy="906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822" name="Shape 82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839574" y="2725625"/>
            <a:ext cx="1176770" cy="1081938"/>
          </a:xfrm>
          <a:prstGeom prst="rect">
            <a:avLst/>
          </a:prstGeom>
          <a:noFill/>
          <a:ln>
            <a:noFill/>
          </a:ln>
        </p:spPr>
      </p:pic>
      <p:sp>
        <p:nvSpPr>
          <p:cNvPr id="823" name="Shape 823"/>
          <p:cNvSpPr/>
          <p:nvPr/>
        </p:nvSpPr>
        <p:spPr>
          <a:xfrm>
            <a:off x="1157934" y="2048993"/>
            <a:ext cx="9525306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rPr>
              <a:t>Организация обеспечивает реальное привлечение дополнительных ресурсов на реализацию проекта </a:t>
            </a:r>
            <a:br>
              <a:rPr lang="ru-RU" sz="1600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600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rPr>
              <a:t>и обосновывает перспективы реализации проекта по окончании грантовой поддержки</a:t>
            </a:r>
            <a:endParaRPr/>
          </a:p>
        </p:txBody>
      </p:sp>
      <p:cxnSp>
        <p:nvCxnSpPr>
          <p:cNvPr id="824" name="Shape 824"/>
          <p:cNvCxnSpPr/>
          <p:nvPr/>
        </p:nvCxnSpPr>
        <p:spPr>
          <a:xfrm>
            <a:off x="881616" y="3964362"/>
            <a:ext cx="2528933" cy="0"/>
          </a:xfrm>
          <a:prstGeom prst="straightConnector1">
            <a:avLst/>
          </a:prstGeom>
          <a:noFill/>
          <a:ln cap="rnd" cmpd="sng" w="28575">
            <a:solidFill>
              <a:srgbClr val="FFD415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25" name="Shape 825"/>
          <p:cNvCxnSpPr/>
          <p:nvPr/>
        </p:nvCxnSpPr>
        <p:spPr>
          <a:xfrm flipH="1" rot="10800000">
            <a:off x="3919750" y="3964362"/>
            <a:ext cx="2283181" cy="3138"/>
          </a:xfrm>
          <a:prstGeom prst="straightConnector1">
            <a:avLst/>
          </a:prstGeom>
          <a:noFill/>
          <a:ln cap="rnd" cmpd="sng" w="28575">
            <a:solidFill>
              <a:srgbClr val="FFD415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26" name="Shape 826"/>
          <p:cNvCxnSpPr/>
          <p:nvPr/>
        </p:nvCxnSpPr>
        <p:spPr>
          <a:xfrm>
            <a:off x="6758192" y="3964362"/>
            <a:ext cx="1922749" cy="0"/>
          </a:xfrm>
          <a:prstGeom prst="straightConnector1">
            <a:avLst/>
          </a:prstGeom>
          <a:noFill/>
          <a:ln cap="rnd" cmpd="sng" w="28575">
            <a:solidFill>
              <a:srgbClr val="FFD415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27" name="Shape 827"/>
          <p:cNvCxnSpPr/>
          <p:nvPr/>
        </p:nvCxnSpPr>
        <p:spPr>
          <a:xfrm>
            <a:off x="9259151" y="3964362"/>
            <a:ext cx="2284433" cy="0"/>
          </a:xfrm>
          <a:prstGeom prst="straightConnector1">
            <a:avLst/>
          </a:prstGeom>
          <a:noFill/>
          <a:ln cap="rnd" cmpd="sng" w="28575">
            <a:solidFill>
              <a:srgbClr val="FFD415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828" name="Shape 82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458521" y="2734916"/>
            <a:ext cx="1294410" cy="112738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29" name="Shape 829"/>
          <p:cNvGrpSpPr/>
          <p:nvPr/>
        </p:nvGrpSpPr>
        <p:grpSpPr>
          <a:xfrm>
            <a:off x="1066451" y="2722587"/>
            <a:ext cx="407520" cy="407520"/>
            <a:chOff x="766156" y="2110668"/>
            <a:chExt cx="513441" cy="513441"/>
          </a:xfrm>
        </p:grpSpPr>
        <p:sp>
          <p:nvSpPr>
            <p:cNvPr id="830" name="Shape 830"/>
            <p:cNvSpPr/>
            <p:nvPr/>
          </p:nvSpPr>
          <p:spPr>
            <a:xfrm>
              <a:off x="766156" y="2110668"/>
              <a:ext cx="513441" cy="513441"/>
            </a:xfrm>
            <a:prstGeom prst="ellipse">
              <a:avLst/>
            </a:prstGeom>
            <a:noFill/>
            <a:ln cap="flat" cmpd="sng" w="12700">
              <a:solidFill>
                <a:srgbClr val="7EB18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31" name="Shape 831"/>
            <p:cNvGrpSpPr/>
            <p:nvPr/>
          </p:nvGrpSpPr>
          <p:grpSpPr>
            <a:xfrm>
              <a:off x="869351" y="2276228"/>
              <a:ext cx="307050" cy="182319"/>
              <a:chOff x="26861" y="4160842"/>
              <a:chExt cx="428394" cy="254370"/>
            </a:xfrm>
          </p:grpSpPr>
          <p:cxnSp>
            <p:nvCxnSpPr>
              <p:cNvPr id="832" name="Shape 832"/>
              <p:cNvCxnSpPr/>
              <p:nvPr/>
            </p:nvCxnSpPr>
            <p:spPr>
              <a:xfrm flipH="1" rot="10800000">
                <a:off x="200885" y="4160842"/>
                <a:ext cx="254370" cy="254370"/>
              </a:xfrm>
              <a:prstGeom prst="straightConnector1">
                <a:avLst/>
              </a:prstGeom>
              <a:noFill/>
              <a:ln cap="rnd" cmpd="sng" w="31750">
                <a:solidFill>
                  <a:srgbClr val="7EB18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833" name="Shape 833"/>
              <p:cNvCxnSpPr/>
              <p:nvPr/>
            </p:nvCxnSpPr>
            <p:spPr>
              <a:xfrm rot="10800000">
                <a:off x="26861" y="4241289"/>
                <a:ext cx="167054" cy="167054"/>
              </a:xfrm>
              <a:prstGeom prst="straightConnector1">
                <a:avLst/>
              </a:prstGeom>
              <a:noFill/>
              <a:ln cap="rnd" cmpd="sng" w="31750">
                <a:solidFill>
                  <a:srgbClr val="7EB18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</p:grpSp>
      <p:grpSp>
        <p:nvGrpSpPr>
          <p:cNvPr id="834" name="Shape 834"/>
          <p:cNvGrpSpPr/>
          <p:nvPr/>
        </p:nvGrpSpPr>
        <p:grpSpPr>
          <a:xfrm>
            <a:off x="4012851" y="2722587"/>
            <a:ext cx="407520" cy="407520"/>
            <a:chOff x="766156" y="2110668"/>
            <a:chExt cx="513441" cy="513441"/>
          </a:xfrm>
        </p:grpSpPr>
        <p:sp>
          <p:nvSpPr>
            <p:cNvPr id="835" name="Shape 835"/>
            <p:cNvSpPr/>
            <p:nvPr/>
          </p:nvSpPr>
          <p:spPr>
            <a:xfrm>
              <a:off x="766156" y="2110668"/>
              <a:ext cx="513441" cy="513441"/>
            </a:xfrm>
            <a:prstGeom prst="ellipse">
              <a:avLst/>
            </a:prstGeom>
            <a:noFill/>
            <a:ln cap="flat" cmpd="sng" w="12700">
              <a:solidFill>
                <a:srgbClr val="7EB18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36" name="Shape 836"/>
            <p:cNvGrpSpPr/>
            <p:nvPr/>
          </p:nvGrpSpPr>
          <p:grpSpPr>
            <a:xfrm>
              <a:off x="869351" y="2276228"/>
              <a:ext cx="307050" cy="182319"/>
              <a:chOff x="26861" y="4160842"/>
              <a:chExt cx="428394" cy="254370"/>
            </a:xfrm>
          </p:grpSpPr>
          <p:cxnSp>
            <p:nvCxnSpPr>
              <p:cNvPr id="837" name="Shape 837"/>
              <p:cNvCxnSpPr/>
              <p:nvPr/>
            </p:nvCxnSpPr>
            <p:spPr>
              <a:xfrm flipH="1" rot="10800000">
                <a:off x="200885" y="4160842"/>
                <a:ext cx="254370" cy="254370"/>
              </a:xfrm>
              <a:prstGeom prst="straightConnector1">
                <a:avLst/>
              </a:prstGeom>
              <a:noFill/>
              <a:ln cap="rnd" cmpd="sng" w="31750">
                <a:solidFill>
                  <a:srgbClr val="7EB18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838" name="Shape 838"/>
              <p:cNvCxnSpPr/>
              <p:nvPr/>
            </p:nvCxnSpPr>
            <p:spPr>
              <a:xfrm rot="10800000">
                <a:off x="26861" y="4241289"/>
                <a:ext cx="167054" cy="167054"/>
              </a:xfrm>
              <a:prstGeom prst="straightConnector1">
                <a:avLst/>
              </a:prstGeom>
              <a:noFill/>
              <a:ln cap="rnd" cmpd="sng" w="31750">
                <a:solidFill>
                  <a:srgbClr val="7EB18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</p:grpSp>
      <p:grpSp>
        <p:nvGrpSpPr>
          <p:cNvPr id="839" name="Shape 839"/>
          <p:cNvGrpSpPr/>
          <p:nvPr/>
        </p:nvGrpSpPr>
        <p:grpSpPr>
          <a:xfrm>
            <a:off x="6667151" y="2722587"/>
            <a:ext cx="407520" cy="407520"/>
            <a:chOff x="766156" y="2110668"/>
            <a:chExt cx="513441" cy="513441"/>
          </a:xfrm>
        </p:grpSpPr>
        <p:sp>
          <p:nvSpPr>
            <p:cNvPr id="840" name="Shape 840"/>
            <p:cNvSpPr/>
            <p:nvPr/>
          </p:nvSpPr>
          <p:spPr>
            <a:xfrm>
              <a:off x="766156" y="2110668"/>
              <a:ext cx="513441" cy="513441"/>
            </a:xfrm>
            <a:prstGeom prst="ellipse">
              <a:avLst/>
            </a:prstGeom>
            <a:noFill/>
            <a:ln cap="flat" cmpd="sng" w="12700">
              <a:solidFill>
                <a:srgbClr val="7EB18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41" name="Shape 841"/>
            <p:cNvGrpSpPr/>
            <p:nvPr/>
          </p:nvGrpSpPr>
          <p:grpSpPr>
            <a:xfrm>
              <a:off x="869351" y="2276228"/>
              <a:ext cx="307050" cy="182319"/>
              <a:chOff x="26861" y="4160842"/>
              <a:chExt cx="428394" cy="254370"/>
            </a:xfrm>
          </p:grpSpPr>
          <p:cxnSp>
            <p:nvCxnSpPr>
              <p:cNvPr id="842" name="Shape 842"/>
              <p:cNvCxnSpPr/>
              <p:nvPr/>
            </p:nvCxnSpPr>
            <p:spPr>
              <a:xfrm flipH="1" rot="10800000">
                <a:off x="200885" y="4160842"/>
                <a:ext cx="254370" cy="254370"/>
              </a:xfrm>
              <a:prstGeom prst="straightConnector1">
                <a:avLst/>
              </a:prstGeom>
              <a:noFill/>
              <a:ln cap="rnd" cmpd="sng" w="31750">
                <a:solidFill>
                  <a:srgbClr val="7EB18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843" name="Shape 843"/>
              <p:cNvCxnSpPr/>
              <p:nvPr/>
            </p:nvCxnSpPr>
            <p:spPr>
              <a:xfrm rot="10800000">
                <a:off x="26861" y="4241289"/>
                <a:ext cx="167054" cy="167054"/>
              </a:xfrm>
              <a:prstGeom prst="straightConnector1">
                <a:avLst/>
              </a:prstGeom>
              <a:noFill/>
              <a:ln cap="rnd" cmpd="sng" w="31750">
                <a:solidFill>
                  <a:srgbClr val="7EB18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</p:grpSp>
      <p:grpSp>
        <p:nvGrpSpPr>
          <p:cNvPr id="844" name="Shape 844"/>
          <p:cNvGrpSpPr/>
          <p:nvPr/>
        </p:nvGrpSpPr>
        <p:grpSpPr>
          <a:xfrm>
            <a:off x="9296051" y="2722587"/>
            <a:ext cx="407520" cy="407520"/>
            <a:chOff x="766156" y="2110668"/>
            <a:chExt cx="513441" cy="513441"/>
          </a:xfrm>
        </p:grpSpPr>
        <p:sp>
          <p:nvSpPr>
            <p:cNvPr id="845" name="Shape 845"/>
            <p:cNvSpPr/>
            <p:nvPr/>
          </p:nvSpPr>
          <p:spPr>
            <a:xfrm>
              <a:off x="766156" y="2110668"/>
              <a:ext cx="513441" cy="513441"/>
            </a:xfrm>
            <a:prstGeom prst="ellipse">
              <a:avLst/>
            </a:prstGeom>
            <a:noFill/>
            <a:ln cap="flat" cmpd="sng" w="12700">
              <a:solidFill>
                <a:srgbClr val="7EB18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46" name="Shape 846"/>
            <p:cNvGrpSpPr/>
            <p:nvPr/>
          </p:nvGrpSpPr>
          <p:grpSpPr>
            <a:xfrm>
              <a:off x="869351" y="2276228"/>
              <a:ext cx="307050" cy="182319"/>
              <a:chOff x="26861" y="4160842"/>
              <a:chExt cx="428394" cy="254370"/>
            </a:xfrm>
          </p:grpSpPr>
          <p:cxnSp>
            <p:nvCxnSpPr>
              <p:cNvPr id="847" name="Shape 847"/>
              <p:cNvCxnSpPr/>
              <p:nvPr/>
            </p:nvCxnSpPr>
            <p:spPr>
              <a:xfrm flipH="1" rot="10800000">
                <a:off x="200885" y="4160842"/>
                <a:ext cx="254370" cy="254370"/>
              </a:xfrm>
              <a:prstGeom prst="straightConnector1">
                <a:avLst/>
              </a:prstGeom>
              <a:noFill/>
              <a:ln cap="rnd" cmpd="sng" w="31750">
                <a:solidFill>
                  <a:srgbClr val="7EB18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848" name="Shape 848"/>
              <p:cNvCxnSpPr/>
              <p:nvPr/>
            </p:nvCxnSpPr>
            <p:spPr>
              <a:xfrm rot="10800000">
                <a:off x="26861" y="4241289"/>
                <a:ext cx="167054" cy="167054"/>
              </a:xfrm>
              <a:prstGeom prst="straightConnector1">
                <a:avLst/>
              </a:prstGeom>
              <a:noFill/>
              <a:ln cap="rnd" cmpd="sng" w="31750">
                <a:solidFill>
                  <a:srgbClr val="7EB18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53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Shape 854"/>
          <p:cNvSpPr txBox="1"/>
          <p:nvPr/>
        </p:nvSpPr>
        <p:spPr>
          <a:xfrm>
            <a:off x="1214709" y="4056855"/>
            <a:ext cx="3074682" cy="1790537"/>
          </a:xfrm>
          <a:prstGeom prst="rect">
            <a:avLst/>
          </a:prstGeom>
          <a:noFill/>
          <a:ln>
            <a:noFill/>
          </a:ln>
        </p:spPr>
        <p:txBody>
          <a:bodyPr anchorCtr="0" anchor="t" bIns="33150" lIns="33150" spcFirstLastPara="1" rIns="33150" wrap="square" tIns="331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rPr>
              <a:t>Это должен быть собственный опыт организации с указанием конкретных программ, проектов или мероприятий, достигнутых результатов именно по выбранному грантовому направлению</a:t>
            </a:r>
            <a:endParaRPr/>
          </a:p>
        </p:txBody>
      </p:sp>
      <p:sp>
        <p:nvSpPr>
          <p:cNvPr id="855" name="Shape 855"/>
          <p:cNvSpPr txBox="1"/>
          <p:nvPr>
            <p:ph type="title"/>
          </p:nvPr>
        </p:nvSpPr>
        <p:spPr>
          <a:xfrm>
            <a:off x="2458720" y="195058"/>
            <a:ext cx="8895080" cy="81502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EB180"/>
              </a:buClr>
              <a:buSzPts val="2800"/>
              <a:buFont typeface="Calibri"/>
              <a:buNone/>
            </a:pPr>
            <a:r>
              <a:rPr b="1" i="0" lang="ru-RU" sz="2800" u="none" cap="none" strike="noStrike">
                <a:solidFill>
                  <a:srgbClr val="7EB180"/>
                </a:solidFill>
                <a:latin typeface="Calibri"/>
                <a:ea typeface="Calibri"/>
                <a:cs typeface="Calibri"/>
                <a:sym typeface="Calibri"/>
              </a:rPr>
              <a:t>Соответствие</a:t>
            </a:r>
            <a:r>
              <a:rPr b="1" i="0" lang="ru-RU" sz="2800" u="none" cap="none" strike="noStrike">
                <a:solidFill>
                  <a:srgbClr val="624E33"/>
                </a:solidFill>
                <a:latin typeface="Calibri"/>
                <a:ea typeface="Calibri"/>
                <a:cs typeface="Calibri"/>
                <a:sym typeface="Calibri"/>
              </a:rPr>
              <a:t> проекта критерию оценки</a:t>
            </a:r>
            <a:endParaRPr/>
          </a:p>
        </p:txBody>
      </p:sp>
      <p:sp>
        <p:nvSpPr>
          <p:cNvPr id="856" name="Shape 856"/>
          <p:cNvSpPr txBox="1"/>
          <p:nvPr>
            <p:ph idx="12" type="sldNum"/>
          </p:nvPr>
        </p:nvSpPr>
        <p:spPr>
          <a:xfrm>
            <a:off x="10683240" y="6356350"/>
            <a:ext cx="7696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>
                <a:solidFill>
                  <a:srgbClr val="C2A17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rgbClr val="C2A1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57" name="Shape 8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6814" y="1177260"/>
            <a:ext cx="770143" cy="576555"/>
          </a:xfrm>
          <a:prstGeom prst="rect">
            <a:avLst/>
          </a:prstGeom>
          <a:noFill/>
          <a:ln>
            <a:noFill/>
          </a:ln>
        </p:spPr>
      </p:pic>
      <p:sp>
        <p:nvSpPr>
          <p:cNvPr id="858" name="Shape 858"/>
          <p:cNvSpPr/>
          <p:nvPr/>
        </p:nvSpPr>
        <p:spPr>
          <a:xfrm>
            <a:off x="1248556" y="1311617"/>
            <a:ext cx="9863944" cy="600307"/>
          </a:xfrm>
          <a:prstGeom prst="roundRect">
            <a:avLst>
              <a:gd fmla="val 0" name="adj"/>
            </a:avLst>
          </a:prstGeom>
          <a:noFill/>
          <a:ln>
            <a:noFill/>
          </a:ln>
        </p:spPr>
        <p:txBody>
          <a:bodyPr anchorCtr="0" anchor="t" bIns="25425" lIns="50875" spcFirstLastPara="1" rIns="50875" wrap="square" tIns="25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959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rPr>
              <a:t>Критерий: опыт организации по успешной реализации программ, </a:t>
            </a:r>
            <a:br>
              <a:rPr b="1" lang="ru-RU" sz="1959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ru-RU" sz="1959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rPr>
              <a:t>проектов по соответствующему направлению деятельности </a:t>
            </a:r>
            <a:endParaRPr/>
          </a:p>
        </p:txBody>
      </p:sp>
      <p:sp>
        <p:nvSpPr>
          <p:cNvPr id="859" name="Shape 859"/>
          <p:cNvSpPr/>
          <p:nvPr/>
        </p:nvSpPr>
        <p:spPr>
          <a:xfrm>
            <a:off x="216085" y="1194138"/>
            <a:ext cx="901204" cy="5344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73">
                <a:solidFill>
                  <a:srgbClr val="353333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endParaRPr sz="2873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60" name="Shape 86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946964" y="2693067"/>
            <a:ext cx="1710876" cy="868039"/>
          </a:xfrm>
          <a:prstGeom prst="rect">
            <a:avLst/>
          </a:prstGeom>
          <a:noFill/>
          <a:ln>
            <a:noFill/>
          </a:ln>
        </p:spPr>
      </p:pic>
      <p:pic>
        <p:nvPicPr>
          <p:cNvPr id="861" name="Shape 86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850109" y="2650342"/>
            <a:ext cx="1017979" cy="1022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62" name="Shape 86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245145" y="2664039"/>
            <a:ext cx="1089607" cy="964697"/>
          </a:xfrm>
          <a:prstGeom prst="rect">
            <a:avLst/>
          </a:prstGeom>
          <a:noFill/>
          <a:ln>
            <a:noFill/>
          </a:ln>
        </p:spPr>
      </p:pic>
      <p:sp>
        <p:nvSpPr>
          <p:cNvPr id="863" name="Shape 863"/>
          <p:cNvSpPr txBox="1"/>
          <p:nvPr/>
        </p:nvSpPr>
        <p:spPr>
          <a:xfrm>
            <a:off x="5153648" y="4056855"/>
            <a:ext cx="2370152" cy="1051873"/>
          </a:xfrm>
          <a:prstGeom prst="rect">
            <a:avLst/>
          </a:prstGeom>
          <a:noFill/>
          <a:ln>
            <a:noFill/>
          </a:ln>
        </p:spPr>
        <p:txBody>
          <a:bodyPr anchorCtr="0" anchor="t" bIns="33150" lIns="33150" spcFirstLastPara="1" rIns="33150" wrap="square" tIns="331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rPr>
              <a:t>Опыт важно подтвердить наградами, отзывами, публикациями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rPr>
              <a:t>в СМИ и Интернете</a:t>
            </a:r>
            <a:endParaRPr/>
          </a:p>
        </p:txBody>
      </p:sp>
      <p:sp>
        <p:nvSpPr>
          <p:cNvPr id="864" name="Shape 864"/>
          <p:cNvSpPr txBox="1"/>
          <p:nvPr/>
        </p:nvSpPr>
        <p:spPr>
          <a:xfrm>
            <a:off x="8552679" y="4056855"/>
            <a:ext cx="2928251" cy="1544315"/>
          </a:xfrm>
          <a:prstGeom prst="rect">
            <a:avLst/>
          </a:prstGeom>
          <a:noFill/>
          <a:ln>
            <a:noFill/>
          </a:ln>
        </p:spPr>
        <p:txBody>
          <a:bodyPr anchorCtr="0" anchor="t" bIns="33150" lIns="33150" spcFirstLastPara="1" rIns="33150" wrap="square" tIns="331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rPr>
              <a:t>Должны быть указаны </a:t>
            </a:r>
            <a:br>
              <a:rPr lang="ru-RU" sz="1600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600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rPr>
              <a:t>все полученные субсидии </a:t>
            </a:r>
            <a:br>
              <a:rPr lang="ru-RU" sz="1600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600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rPr>
              <a:t>и гранты на реализацию проектов за последние 5 лет </a:t>
            </a:r>
            <a:br>
              <a:rPr lang="ru-RU" sz="1600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600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rPr>
              <a:t>и достигнутые результаты (особенно –  по действующим)</a:t>
            </a:r>
            <a:endParaRPr/>
          </a:p>
        </p:txBody>
      </p:sp>
      <p:grpSp>
        <p:nvGrpSpPr>
          <p:cNvPr id="865" name="Shape 865"/>
          <p:cNvGrpSpPr/>
          <p:nvPr/>
        </p:nvGrpSpPr>
        <p:grpSpPr>
          <a:xfrm>
            <a:off x="4575746" y="2534957"/>
            <a:ext cx="3546197" cy="3312415"/>
            <a:chOff x="2991184" y="1038263"/>
            <a:chExt cx="3816597" cy="5226459"/>
          </a:xfrm>
        </p:grpSpPr>
        <p:cxnSp>
          <p:nvCxnSpPr>
            <p:cNvPr id="866" name="Shape 866"/>
            <p:cNvCxnSpPr/>
            <p:nvPr/>
          </p:nvCxnSpPr>
          <p:spPr>
            <a:xfrm>
              <a:off x="2991184" y="1038263"/>
              <a:ext cx="0" cy="5226459"/>
            </a:xfrm>
            <a:prstGeom prst="straightConnector1">
              <a:avLst/>
            </a:prstGeom>
            <a:noFill/>
            <a:ln cap="rnd" cmpd="sng" w="19050">
              <a:solidFill>
                <a:srgbClr val="BFBFBF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867" name="Shape 867"/>
            <p:cNvCxnSpPr/>
            <p:nvPr/>
          </p:nvCxnSpPr>
          <p:spPr>
            <a:xfrm>
              <a:off x="6807781" y="1038263"/>
              <a:ext cx="0" cy="5226459"/>
            </a:xfrm>
            <a:prstGeom prst="straightConnector1">
              <a:avLst/>
            </a:prstGeom>
            <a:noFill/>
            <a:ln cap="rnd" cmpd="sng" w="19050">
              <a:solidFill>
                <a:srgbClr val="BFBFBF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sp>
        <p:nvSpPr>
          <p:cNvPr id="868" name="Shape 868"/>
          <p:cNvSpPr/>
          <p:nvPr/>
        </p:nvSpPr>
        <p:spPr>
          <a:xfrm>
            <a:off x="1204373" y="2029093"/>
            <a:ext cx="10034945" cy="3886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19685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rPr>
              <a:t>Отличный опыт проектной работы организации по выбранному грантовому направлению</a:t>
            </a:r>
            <a:endParaRPr/>
          </a:p>
        </p:txBody>
      </p:sp>
      <p:grpSp>
        <p:nvGrpSpPr>
          <p:cNvPr id="869" name="Shape 869"/>
          <p:cNvGrpSpPr/>
          <p:nvPr/>
        </p:nvGrpSpPr>
        <p:grpSpPr>
          <a:xfrm>
            <a:off x="2051200" y="2505816"/>
            <a:ext cx="407520" cy="407520"/>
            <a:chOff x="766156" y="2110668"/>
            <a:chExt cx="513441" cy="513441"/>
          </a:xfrm>
        </p:grpSpPr>
        <p:sp>
          <p:nvSpPr>
            <p:cNvPr id="870" name="Shape 870"/>
            <p:cNvSpPr/>
            <p:nvPr/>
          </p:nvSpPr>
          <p:spPr>
            <a:xfrm>
              <a:off x="766156" y="2110668"/>
              <a:ext cx="513441" cy="513441"/>
            </a:xfrm>
            <a:prstGeom prst="ellipse">
              <a:avLst/>
            </a:prstGeom>
            <a:noFill/>
            <a:ln cap="flat" cmpd="sng" w="12700">
              <a:solidFill>
                <a:srgbClr val="7EB18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71" name="Shape 871"/>
            <p:cNvGrpSpPr/>
            <p:nvPr/>
          </p:nvGrpSpPr>
          <p:grpSpPr>
            <a:xfrm>
              <a:off x="869351" y="2276228"/>
              <a:ext cx="307050" cy="182319"/>
              <a:chOff x="26861" y="4160842"/>
              <a:chExt cx="428394" cy="254370"/>
            </a:xfrm>
          </p:grpSpPr>
          <p:cxnSp>
            <p:nvCxnSpPr>
              <p:cNvPr id="872" name="Shape 872"/>
              <p:cNvCxnSpPr/>
              <p:nvPr/>
            </p:nvCxnSpPr>
            <p:spPr>
              <a:xfrm flipH="1" rot="10800000">
                <a:off x="200885" y="4160842"/>
                <a:ext cx="254370" cy="254370"/>
              </a:xfrm>
              <a:prstGeom prst="straightConnector1">
                <a:avLst/>
              </a:prstGeom>
              <a:noFill/>
              <a:ln cap="rnd" cmpd="sng" w="31750">
                <a:solidFill>
                  <a:srgbClr val="7EB18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873" name="Shape 873"/>
              <p:cNvCxnSpPr/>
              <p:nvPr/>
            </p:nvCxnSpPr>
            <p:spPr>
              <a:xfrm rot="10800000">
                <a:off x="26861" y="4241289"/>
                <a:ext cx="167054" cy="167054"/>
              </a:xfrm>
              <a:prstGeom prst="straightConnector1">
                <a:avLst/>
              </a:prstGeom>
              <a:noFill/>
              <a:ln cap="rnd" cmpd="sng" w="31750">
                <a:solidFill>
                  <a:srgbClr val="7EB18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</p:grpSp>
      <p:grpSp>
        <p:nvGrpSpPr>
          <p:cNvPr id="874" name="Shape 874"/>
          <p:cNvGrpSpPr/>
          <p:nvPr/>
        </p:nvGrpSpPr>
        <p:grpSpPr>
          <a:xfrm>
            <a:off x="5360682" y="2505816"/>
            <a:ext cx="407520" cy="407520"/>
            <a:chOff x="766156" y="2110668"/>
            <a:chExt cx="513441" cy="513441"/>
          </a:xfrm>
        </p:grpSpPr>
        <p:sp>
          <p:nvSpPr>
            <p:cNvPr id="875" name="Shape 875"/>
            <p:cNvSpPr/>
            <p:nvPr/>
          </p:nvSpPr>
          <p:spPr>
            <a:xfrm>
              <a:off x="766156" y="2110668"/>
              <a:ext cx="513441" cy="513441"/>
            </a:xfrm>
            <a:prstGeom prst="ellipse">
              <a:avLst/>
            </a:prstGeom>
            <a:noFill/>
            <a:ln cap="flat" cmpd="sng" w="12700">
              <a:solidFill>
                <a:srgbClr val="7EB18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76" name="Shape 876"/>
            <p:cNvGrpSpPr/>
            <p:nvPr/>
          </p:nvGrpSpPr>
          <p:grpSpPr>
            <a:xfrm>
              <a:off x="869351" y="2276228"/>
              <a:ext cx="307050" cy="182319"/>
              <a:chOff x="26861" y="4160842"/>
              <a:chExt cx="428394" cy="254370"/>
            </a:xfrm>
          </p:grpSpPr>
          <p:cxnSp>
            <p:nvCxnSpPr>
              <p:cNvPr id="877" name="Shape 877"/>
              <p:cNvCxnSpPr/>
              <p:nvPr/>
            </p:nvCxnSpPr>
            <p:spPr>
              <a:xfrm flipH="1" rot="10800000">
                <a:off x="200885" y="4160842"/>
                <a:ext cx="254370" cy="254370"/>
              </a:xfrm>
              <a:prstGeom prst="straightConnector1">
                <a:avLst/>
              </a:prstGeom>
              <a:noFill/>
              <a:ln cap="rnd" cmpd="sng" w="31750">
                <a:solidFill>
                  <a:srgbClr val="7EB18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878" name="Shape 878"/>
              <p:cNvCxnSpPr/>
              <p:nvPr/>
            </p:nvCxnSpPr>
            <p:spPr>
              <a:xfrm rot="10800000">
                <a:off x="26861" y="4241289"/>
                <a:ext cx="167054" cy="167054"/>
              </a:xfrm>
              <a:prstGeom prst="straightConnector1">
                <a:avLst/>
              </a:prstGeom>
              <a:noFill/>
              <a:ln cap="rnd" cmpd="sng" w="31750">
                <a:solidFill>
                  <a:srgbClr val="7EB18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</p:grpSp>
      <p:grpSp>
        <p:nvGrpSpPr>
          <p:cNvPr id="879" name="Shape 879"/>
          <p:cNvGrpSpPr/>
          <p:nvPr/>
        </p:nvGrpSpPr>
        <p:grpSpPr>
          <a:xfrm>
            <a:off x="8619424" y="2505816"/>
            <a:ext cx="407520" cy="407520"/>
            <a:chOff x="766156" y="2110668"/>
            <a:chExt cx="513441" cy="513441"/>
          </a:xfrm>
        </p:grpSpPr>
        <p:sp>
          <p:nvSpPr>
            <p:cNvPr id="880" name="Shape 880"/>
            <p:cNvSpPr/>
            <p:nvPr/>
          </p:nvSpPr>
          <p:spPr>
            <a:xfrm>
              <a:off x="766156" y="2110668"/>
              <a:ext cx="513441" cy="513441"/>
            </a:xfrm>
            <a:prstGeom prst="ellipse">
              <a:avLst/>
            </a:prstGeom>
            <a:noFill/>
            <a:ln cap="flat" cmpd="sng" w="12700">
              <a:solidFill>
                <a:srgbClr val="7EB18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81" name="Shape 881"/>
            <p:cNvGrpSpPr/>
            <p:nvPr/>
          </p:nvGrpSpPr>
          <p:grpSpPr>
            <a:xfrm>
              <a:off x="869351" y="2276228"/>
              <a:ext cx="307050" cy="182319"/>
              <a:chOff x="26861" y="4160842"/>
              <a:chExt cx="428394" cy="254370"/>
            </a:xfrm>
          </p:grpSpPr>
          <p:cxnSp>
            <p:nvCxnSpPr>
              <p:cNvPr id="882" name="Shape 882"/>
              <p:cNvCxnSpPr/>
              <p:nvPr/>
            </p:nvCxnSpPr>
            <p:spPr>
              <a:xfrm flipH="1" rot="10800000">
                <a:off x="200885" y="4160842"/>
                <a:ext cx="254370" cy="254370"/>
              </a:xfrm>
              <a:prstGeom prst="straightConnector1">
                <a:avLst/>
              </a:prstGeom>
              <a:noFill/>
              <a:ln cap="rnd" cmpd="sng" w="31750">
                <a:solidFill>
                  <a:srgbClr val="7EB18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883" name="Shape 883"/>
              <p:cNvCxnSpPr/>
              <p:nvPr/>
            </p:nvCxnSpPr>
            <p:spPr>
              <a:xfrm rot="10800000">
                <a:off x="26861" y="4241289"/>
                <a:ext cx="167054" cy="167054"/>
              </a:xfrm>
              <a:prstGeom prst="straightConnector1">
                <a:avLst/>
              </a:prstGeom>
              <a:noFill/>
              <a:ln cap="rnd" cmpd="sng" w="31750">
                <a:solidFill>
                  <a:srgbClr val="7EB18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8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Shape 889"/>
          <p:cNvSpPr txBox="1"/>
          <p:nvPr>
            <p:ph type="title"/>
          </p:nvPr>
        </p:nvSpPr>
        <p:spPr>
          <a:xfrm>
            <a:off x="2458720" y="195058"/>
            <a:ext cx="8895080" cy="81502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EB180"/>
              </a:buClr>
              <a:buSzPts val="2800"/>
              <a:buFont typeface="Calibri"/>
              <a:buNone/>
            </a:pPr>
            <a:r>
              <a:rPr b="1" i="0" lang="ru-RU" sz="2800" u="none" cap="none" strike="noStrike">
                <a:solidFill>
                  <a:srgbClr val="7EB180"/>
                </a:solidFill>
                <a:latin typeface="Calibri"/>
                <a:ea typeface="Calibri"/>
                <a:cs typeface="Calibri"/>
                <a:sym typeface="Calibri"/>
              </a:rPr>
              <a:t>Соответствие</a:t>
            </a:r>
            <a:r>
              <a:rPr b="1" i="0" lang="ru-RU" sz="2800" u="none" cap="none" strike="noStrike">
                <a:solidFill>
                  <a:srgbClr val="624E33"/>
                </a:solidFill>
                <a:latin typeface="Calibri"/>
                <a:ea typeface="Calibri"/>
                <a:cs typeface="Calibri"/>
                <a:sym typeface="Calibri"/>
              </a:rPr>
              <a:t> проекта критерию оценки</a:t>
            </a:r>
            <a:endParaRPr/>
          </a:p>
        </p:txBody>
      </p:sp>
      <p:sp>
        <p:nvSpPr>
          <p:cNvPr id="890" name="Shape 890"/>
          <p:cNvSpPr txBox="1"/>
          <p:nvPr>
            <p:ph idx="12" type="sldNum"/>
          </p:nvPr>
        </p:nvSpPr>
        <p:spPr>
          <a:xfrm>
            <a:off x="10683240" y="6356350"/>
            <a:ext cx="7696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>
                <a:solidFill>
                  <a:srgbClr val="C2A17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rgbClr val="C2A1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91" name="Shape 8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6814" y="1177260"/>
            <a:ext cx="770143" cy="576555"/>
          </a:xfrm>
          <a:prstGeom prst="rect">
            <a:avLst/>
          </a:prstGeom>
          <a:noFill/>
          <a:ln>
            <a:noFill/>
          </a:ln>
        </p:spPr>
      </p:pic>
      <p:sp>
        <p:nvSpPr>
          <p:cNvPr id="892" name="Shape 892"/>
          <p:cNvSpPr/>
          <p:nvPr/>
        </p:nvSpPr>
        <p:spPr>
          <a:xfrm>
            <a:off x="1248555" y="1311617"/>
            <a:ext cx="10310397" cy="600307"/>
          </a:xfrm>
          <a:prstGeom prst="roundRect">
            <a:avLst>
              <a:gd fmla="val 0" name="adj"/>
            </a:avLst>
          </a:prstGeom>
          <a:noFill/>
          <a:ln>
            <a:noFill/>
          </a:ln>
        </p:spPr>
        <p:txBody>
          <a:bodyPr anchorCtr="0" anchor="t" bIns="25425" lIns="50875" spcFirstLastPara="1" rIns="50875" wrap="square" tIns="25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959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rPr>
              <a:t>Критерий: соответствие опыта и компетенций команды проекта планируемой деятельности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59">
              <a:solidFill>
                <a:srgbClr val="3C383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3" name="Shape 893"/>
          <p:cNvSpPr/>
          <p:nvPr/>
        </p:nvSpPr>
        <p:spPr>
          <a:xfrm>
            <a:off x="216085" y="1194138"/>
            <a:ext cx="901204" cy="5344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73">
                <a:solidFill>
                  <a:srgbClr val="353333"/>
                </a:solidFill>
                <a:latin typeface="Calibri"/>
                <a:ea typeface="Calibri"/>
                <a:cs typeface="Calibri"/>
                <a:sym typeface="Calibri"/>
              </a:rPr>
              <a:t>9</a:t>
            </a:r>
            <a:endParaRPr sz="2873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4" name="Shape 894"/>
          <p:cNvSpPr txBox="1"/>
          <p:nvPr/>
        </p:nvSpPr>
        <p:spPr>
          <a:xfrm>
            <a:off x="1346957" y="3696619"/>
            <a:ext cx="2580782" cy="2036758"/>
          </a:xfrm>
          <a:prstGeom prst="rect">
            <a:avLst/>
          </a:prstGeom>
          <a:noFill/>
          <a:ln>
            <a:noFill/>
          </a:ln>
        </p:spPr>
        <p:txBody>
          <a:bodyPr anchorCtr="0" anchor="t" bIns="33150" lIns="33150" spcFirstLastPara="1" rIns="33150" wrap="square" tIns="331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rPr>
              <a:t>Проект должен быть полностью обеспечен опытными, квалифицированными специалистами по всем необходимым для реализации проекта профилям</a:t>
            </a:r>
            <a:endParaRPr sz="1600">
              <a:solidFill>
                <a:srgbClr val="3C383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95" name="Shape 895"/>
          <p:cNvCxnSpPr/>
          <p:nvPr/>
        </p:nvCxnSpPr>
        <p:spPr>
          <a:xfrm>
            <a:off x="1488289" y="3556234"/>
            <a:ext cx="2304269" cy="0"/>
          </a:xfrm>
          <a:prstGeom prst="straightConnector1">
            <a:avLst/>
          </a:prstGeom>
          <a:noFill/>
          <a:ln cap="flat" cmpd="sng" w="25400">
            <a:solidFill>
              <a:srgbClr val="FFC000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896" name="Shape 896"/>
          <p:cNvSpPr txBox="1"/>
          <p:nvPr/>
        </p:nvSpPr>
        <p:spPr>
          <a:xfrm>
            <a:off x="4803809" y="3696619"/>
            <a:ext cx="2839084" cy="1790537"/>
          </a:xfrm>
          <a:prstGeom prst="rect">
            <a:avLst/>
          </a:prstGeom>
          <a:noFill/>
          <a:ln>
            <a:noFill/>
          </a:ln>
        </p:spPr>
        <p:txBody>
          <a:bodyPr anchorCtr="0" anchor="t" bIns="33150" lIns="33150" spcFirstLastPara="1" rIns="33150" wrap="square" tIns="331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rPr>
              <a:t>В заявке доказана возможность каждого члена команды качественно работать над проектом на условиях, </a:t>
            </a:r>
            <a:br>
              <a:rPr lang="ru-RU" sz="1600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600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rPr>
              <a:t>в порядке и в сроки, установленные календарным планом и бюджетом проекта</a:t>
            </a:r>
            <a:endParaRPr sz="1600">
              <a:solidFill>
                <a:srgbClr val="3C383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7" name="Shape 897"/>
          <p:cNvSpPr txBox="1"/>
          <p:nvPr/>
        </p:nvSpPr>
        <p:spPr>
          <a:xfrm>
            <a:off x="8426746" y="3696619"/>
            <a:ext cx="2839084" cy="1051873"/>
          </a:xfrm>
          <a:prstGeom prst="rect">
            <a:avLst/>
          </a:prstGeom>
          <a:noFill/>
          <a:ln>
            <a:noFill/>
          </a:ln>
        </p:spPr>
        <p:txBody>
          <a:bodyPr anchorCtr="0" anchor="t" bIns="33150" lIns="33150" spcFirstLastPara="1" rIns="33150" wrap="square" tIns="331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rPr>
              <a:t>Каждого специалиста допустимо указывать в заявке только после получения его согласия на участие в проекте</a:t>
            </a:r>
            <a:endParaRPr/>
          </a:p>
        </p:txBody>
      </p:sp>
      <p:grpSp>
        <p:nvGrpSpPr>
          <p:cNvPr id="898" name="Shape 898"/>
          <p:cNvGrpSpPr/>
          <p:nvPr/>
        </p:nvGrpSpPr>
        <p:grpSpPr>
          <a:xfrm>
            <a:off x="4412152" y="2113294"/>
            <a:ext cx="3622397" cy="3716331"/>
            <a:chOff x="2991184" y="1038263"/>
            <a:chExt cx="3898604" cy="5226459"/>
          </a:xfrm>
        </p:grpSpPr>
        <p:cxnSp>
          <p:nvCxnSpPr>
            <p:cNvPr id="899" name="Shape 899"/>
            <p:cNvCxnSpPr/>
            <p:nvPr/>
          </p:nvCxnSpPr>
          <p:spPr>
            <a:xfrm>
              <a:off x="2991184" y="1038263"/>
              <a:ext cx="0" cy="5226459"/>
            </a:xfrm>
            <a:prstGeom prst="straightConnector1">
              <a:avLst/>
            </a:prstGeom>
            <a:noFill/>
            <a:ln cap="rnd" cmpd="sng" w="19050">
              <a:solidFill>
                <a:srgbClr val="BFBFBF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900" name="Shape 900"/>
            <p:cNvCxnSpPr/>
            <p:nvPr/>
          </p:nvCxnSpPr>
          <p:spPr>
            <a:xfrm>
              <a:off x="6889788" y="1038263"/>
              <a:ext cx="0" cy="5226459"/>
            </a:xfrm>
            <a:prstGeom prst="straightConnector1">
              <a:avLst/>
            </a:prstGeom>
            <a:noFill/>
            <a:ln cap="rnd" cmpd="sng" w="19050">
              <a:solidFill>
                <a:srgbClr val="BFBFBF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cxnSp>
        <p:nvCxnSpPr>
          <p:cNvPr id="901" name="Shape 901"/>
          <p:cNvCxnSpPr/>
          <p:nvPr/>
        </p:nvCxnSpPr>
        <p:spPr>
          <a:xfrm>
            <a:off x="8543102" y="3556234"/>
            <a:ext cx="2609271" cy="0"/>
          </a:xfrm>
          <a:prstGeom prst="straightConnector1">
            <a:avLst/>
          </a:prstGeom>
          <a:noFill/>
          <a:ln cap="flat" cmpd="sng" w="25400">
            <a:solidFill>
              <a:srgbClr val="FFC000"/>
            </a:solidFill>
            <a:prstDash val="solid"/>
            <a:miter lim="400000"/>
            <a:headEnd len="sm" w="sm" type="none"/>
            <a:tailEnd len="sm" w="sm" type="none"/>
          </a:ln>
        </p:spPr>
      </p:cxnSp>
      <p:pic>
        <p:nvPicPr>
          <p:cNvPr id="902" name="Shape 90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50733" y="2097838"/>
            <a:ext cx="1361816" cy="119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3" name="Shape 90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077256" y="1931431"/>
            <a:ext cx="1312122" cy="1434014"/>
          </a:xfrm>
          <a:prstGeom prst="rect">
            <a:avLst/>
          </a:prstGeom>
          <a:noFill/>
          <a:ln>
            <a:noFill/>
          </a:ln>
        </p:spPr>
      </p:pic>
      <p:pic>
        <p:nvPicPr>
          <p:cNvPr id="904" name="Shape 90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02973" y="1861124"/>
            <a:ext cx="1538606" cy="143401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05" name="Shape 905"/>
          <p:cNvCxnSpPr/>
          <p:nvPr/>
        </p:nvCxnSpPr>
        <p:spPr>
          <a:xfrm>
            <a:off x="5020141" y="3556234"/>
            <a:ext cx="2304269" cy="0"/>
          </a:xfrm>
          <a:prstGeom prst="straightConnector1">
            <a:avLst/>
          </a:prstGeom>
          <a:noFill/>
          <a:ln cap="flat" cmpd="sng" w="25400">
            <a:solidFill>
              <a:srgbClr val="FFC000"/>
            </a:solidFill>
            <a:prstDash val="solid"/>
            <a:miter lim="400000"/>
            <a:headEnd len="sm" w="sm" type="none"/>
            <a:tailEnd len="sm" w="sm" type="none"/>
          </a:ln>
        </p:spPr>
      </p:cxnSp>
      <p:grpSp>
        <p:nvGrpSpPr>
          <p:cNvPr id="906" name="Shape 906"/>
          <p:cNvGrpSpPr/>
          <p:nvPr/>
        </p:nvGrpSpPr>
        <p:grpSpPr>
          <a:xfrm>
            <a:off x="1543213" y="1992251"/>
            <a:ext cx="407520" cy="407520"/>
            <a:chOff x="766156" y="2110668"/>
            <a:chExt cx="513441" cy="513441"/>
          </a:xfrm>
        </p:grpSpPr>
        <p:sp>
          <p:nvSpPr>
            <p:cNvPr id="907" name="Shape 907"/>
            <p:cNvSpPr/>
            <p:nvPr/>
          </p:nvSpPr>
          <p:spPr>
            <a:xfrm>
              <a:off x="766156" y="2110668"/>
              <a:ext cx="513441" cy="513441"/>
            </a:xfrm>
            <a:prstGeom prst="ellipse">
              <a:avLst/>
            </a:prstGeom>
            <a:noFill/>
            <a:ln cap="flat" cmpd="sng" w="12700">
              <a:solidFill>
                <a:srgbClr val="7EB18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08" name="Shape 908"/>
            <p:cNvGrpSpPr/>
            <p:nvPr/>
          </p:nvGrpSpPr>
          <p:grpSpPr>
            <a:xfrm>
              <a:off x="869351" y="2276228"/>
              <a:ext cx="307050" cy="182319"/>
              <a:chOff x="26861" y="4160842"/>
              <a:chExt cx="428394" cy="254370"/>
            </a:xfrm>
          </p:grpSpPr>
          <p:cxnSp>
            <p:nvCxnSpPr>
              <p:cNvPr id="909" name="Shape 909"/>
              <p:cNvCxnSpPr/>
              <p:nvPr/>
            </p:nvCxnSpPr>
            <p:spPr>
              <a:xfrm flipH="1" rot="10800000">
                <a:off x="200885" y="4160842"/>
                <a:ext cx="254370" cy="254370"/>
              </a:xfrm>
              <a:prstGeom prst="straightConnector1">
                <a:avLst/>
              </a:prstGeom>
              <a:noFill/>
              <a:ln cap="rnd" cmpd="sng" w="31750">
                <a:solidFill>
                  <a:srgbClr val="7EB18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910" name="Shape 910"/>
              <p:cNvCxnSpPr/>
              <p:nvPr/>
            </p:nvCxnSpPr>
            <p:spPr>
              <a:xfrm rot="10800000">
                <a:off x="26861" y="4241289"/>
                <a:ext cx="167054" cy="167054"/>
              </a:xfrm>
              <a:prstGeom prst="straightConnector1">
                <a:avLst/>
              </a:prstGeom>
              <a:noFill/>
              <a:ln cap="rnd" cmpd="sng" w="31750">
                <a:solidFill>
                  <a:srgbClr val="7EB18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</p:grpSp>
      <p:grpSp>
        <p:nvGrpSpPr>
          <p:cNvPr id="911" name="Shape 911"/>
          <p:cNvGrpSpPr/>
          <p:nvPr/>
        </p:nvGrpSpPr>
        <p:grpSpPr>
          <a:xfrm>
            <a:off x="4894558" y="1992251"/>
            <a:ext cx="407520" cy="407520"/>
            <a:chOff x="766156" y="2110668"/>
            <a:chExt cx="513441" cy="513441"/>
          </a:xfrm>
        </p:grpSpPr>
        <p:sp>
          <p:nvSpPr>
            <p:cNvPr id="912" name="Shape 912"/>
            <p:cNvSpPr/>
            <p:nvPr/>
          </p:nvSpPr>
          <p:spPr>
            <a:xfrm>
              <a:off x="766156" y="2110668"/>
              <a:ext cx="513441" cy="513441"/>
            </a:xfrm>
            <a:prstGeom prst="ellipse">
              <a:avLst/>
            </a:prstGeom>
            <a:noFill/>
            <a:ln cap="flat" cmpd="sng" w="12700">
              <a:solidFill>
                <a:srgbClr val="7EB18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13" name="Shape 913"/>
            <p:cNvGrpSpPr/>
            <p:nvPr/>
          </p:nvGrpSpPr>
          <p:grpSpPr>
            <a:xfrm>
              <a:off x="869351" y="2276228"/>
              <a:ext cx="307050" cy="182319"/>
              <a:chOff x="26861" y="4160842"/>
              <a:chExt cx="428394" cy="254370"/>
            </a:xfrm>
          </p:grpSpPr>
          <p:cxnSp>
            <p:nvCxnSpPr>
              <p:cNvPr id="914" name="Shape 914"/>
              <p:cNvCxnSpPr/>
              <p:nvPr/>
            </p:nvCxnSpPr>
            <p:spPr>
              <a:xfrm flipH="1" rot="10800000">
                <a:off x="200885" y="4160842"/>
                <a:ext cx="254370" cy="254370"/>
              </a:xfrm>
              <a:prstGeom prst="straightConnector1">
                <a:avLst/>
              </a:prstGeom>
              <a:noFill/>
              <a:ln cap="rnd" cmpd="sng" w="31750">
                <a:solidFill>
                  <a:srgbClr val="7EB18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915" name="Shape 915"/>
              <p:cNvCxnSpPr/>
              <p:nvPr/>
            </p:nvCxnSpPr>
            <p:spPr>
              <a:xfrm rot="10800000">
                <a:off x="26861" y="4241289"/>
                <a:ext cx="167054" cy="167054"/>
              </a:xfrm>
              <a:prstGeom prst="straightConnector1">
                <a:avLst/>
              </a:prstGeom>
              <a:noFill/>
              <a:ln cap="rnd" cmpd="sng" w="31750">
                <a:solidFill>
                  <a:srgbClr val="7EB18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</p:grpSp>
      <p:grpSp>
        <p:nvGrpSpPr>
          <p:cNvPr id="916" name="Shape 916"/>
          <p:cNvGrpSpPr/>
          <p:nvPr/>
        </p:nvGrpSpPr>
        <p:grpSpPr>
          <a:xfrm>
            <a:off x="8457535" y="1992251"/>
            <a:ext cx="407520" cy="407520"/>
            <a:chOff x="766156" y="2110668"/>
            <a:chExt cx="513441" cy="513441"/>
          </a:xfrm>
        </p:grpSpPr>
        <p:sp>
          <p:nvSpPr>
            <p:cNvPr id="917" name="Shape 917"/>
            <p:cNvSpPr/>
            <p:nvPr/>
          </p:nvSpPr>
          <p:spPr>
            <a:xfrm>
              <a:off x="766156" y="2110668"/>
              <a:ext cx="513441" cy="513441"/>
            </a:xfrm>
            <a:prstGeom prst="ellipse">
              <a:avLst/>
            </a:prstGeom>
            <a:noFill/>
            <a:ln cap="flat" cmpd="sng" w="12700">
              <a:solidFill>
                <a:srgbClr val="7EB18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18" name="Shape 918"/>
            <p:cNvGrpSpPr/>
            <p:nvPr/>
          </p:nvGrpSpPr>
          <p:grpSpPr>
            <a:xfrm>
              <a:off x="869351" y="2276228"/>
              <a:ext cx="307050" cy="182319"/>
              <a:chOff x="26861" y="4160842"/>
              <a:chExt cx="428394" cy="254370"/>
            </a:xfrm>
          </p:grpSpPr>
          <p:cxnSp>
            <p:nvCxnSpPr>
              <p:cNvPr id="919" name="Shape 919"/>
              <p:cNvCxnSpPr/>
              <p:nvPr/>
            </p:nvCxnSpPr>
            <p:spPr>
              <a:xfrm flipH="1" rot="10800000">
                <a:off x="200885" y="4160842"/>
                <a:ext cx="254370" cy="254370"/>
              </a:xfrm>
              <a:prstGeom prst="straightConnector1">
                <a:avLst/>
              </a:prstGeom>
              <a:noFill/>
              <a:ln cap="rnd" cmpd="sng" w="31750">
                <a:solidFill>
                  <a:srgbClr val="7EB18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920" name="Shape 920"/>
              <p:cNvCxnSpPr/>
              <p:nvPr/>
            </p:nvCxnSpPr>
            <p:spPr>
              <a:xfrm rot="10800000">
                <a:off x="26861" y="4241289"/>
                <a:ext cx="167054" cy="167054"/>
              </a:xfrm>
              <a:prstGeom prst="straightConnector1">
                <a:avLst/>
              </a:prstGeom>
              <a:noFill/>
              <a:ln cap="rnd" cmpd="sng" w="31750">
                <a:solidFill>
                  <a:srgbClr val="7EB18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25" name="Shape 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" name="Shape 926"/>
          <p:cNvSpPr txBox="1"/>
          <p:nvPr>
            <p:ph type="title"/>
          </p:nvPr>
        </p:nvSpPr>
        <p:spPr>
          <a:xfrm>
            <a:off x="2458720" y="195058"/>
            <a:ext cx="8895080" cy="81502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EB180"/>
              </a:buClr>
              <a:buSzPts val="2800"/>
              <a:buFont typeface="Calibri"/>
              <a:buNone/>
            </a:pPr>
            <a:r>
              <a:rPr b="1" i="0" lang="ru-RU" sz="2800" u="none" cap="none" strike="noStrike">
                <a:solidFill>
                  <a:srgbClr val="7EB180"/>
                </a:solidFill>
                <a:latin typeface="Calibri"/>
                <a:ea typeface="Calibri"/>
                <a:cs typeface="Calibri"/>
                <a:sym typeface="Calibri"/>
              </a:rPr>
              <a:t>Соответствие</a:t>
            </a:r>
            <a:r>
              <a:rPr b="1" i="0" lang="ru-RU" sz="2800" u="none" cap="none" strike="noStrike">
                <a:solidFill>
                  <a:srgbClr val="624E33"/>
                </a:solidFill>
                <a:latin typeface="Calibri"/>
                <a:ea typeface="Calibri"/>
                <a:cs typeface="Calibri"/>
                <a:sym typeface="Calibri"/>
              </a:rPr>
              <a:t> проекта критерию оценки</a:t>
            </a:r>
            <a:endParaRPr/>
          </a:p>
        </p:txBody>
      </p:sp>
      <p:sp>
        <p:nvSpPr>
          <p:cNvPr id="927" name="Shape 927"/>
          <p:cNvSpPr txBox="1"/>
          <p:nvPr>
            <p:ph idx="12" type="sldNum"/>
          </p:nvPr>
        </p:nvSpPr>
        <p:spPr>
          <a:xfrm>
            <a:off x="10683240" y="6356350"/>
            <a:ext cx="7696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>
                <a:solidFill>
                  <a:srgbClr val="C2A17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rgbClr val="C2A1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8" name="Shape 928"/>
          <p:cNvSpPr txBox="1"/>
          <p:nvPr/>
        </p:nvSpPr>
        <p:spPr>
          <a:xfrm>
            <a:off x="7016557" y="2481010"/>
            <a:ext cx="4175458" cy="2775422"/>
          </a:xfrm>
          <a:prstGeom prst="rect">
            <a:avLst/>
          </a:prstGeom>
          <a:noFill/>
          <a:ln>
            <a:noFill/>
          </a:ln>
        </p:spPr>
        <p:txBody>
          <a:bodyPr anchorCtr="0" anchor="ctr" bIns="33150" lIns="33150" spcFirstLastPara="1" rIns="33150" wrap="square" tIns="331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rPr>
              <a:t>Наличие публикаций о деятельности организации и ее результатах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rPr>
              <a:t>во внешних источниках – СМИ, социальных сетях, других информационных площадках сети Интернет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3C383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rPr>
              <a:t>Информацию о деятельности легко найти </a:t>
            </a:r>
            <a:br>
              <a:rPr lang="ru-RU" sz="1600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600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rPr>
              <a:t>в Интернете с помощью поисковых запросов</a:t>
            </a:r>
            <a:endParaRPr sz="1600">
              <a:solidFill>
                <a:srgbClr val="3C383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3C383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rPr>
              <a:t>Публичность и содержательность годовых отчетов организации</a:t>
            </a:r>
            <a:endParaRPr/>
          </a:p>
        </p:txBody>
      </p:sp>
      <p:sp>
        <p:nvSpPr>
          <p:cNvPr id="929" name="Shape 929"/>
          <p:cNvSpPr txBox="1"/>
          <p:nvPr/>
        </p:nvSpPr>
        <p:spPr>
          <a:xfrm>
            <a:off x="847584" y="3563539"/>
            <a:ext cx="3900841" cy="1790537"/>
          </a:xfrm>
          <a:prstGeom prst="rect">
            <a:avLst/>
          </a:prstGeom>
          <a:noFill/>
          <a:ln>
            <a:noFill/>
          </a:ln>
        </p:spPr>
        <p:txBody>
          <a:bodyPr anchorCtr="0" anchor="t" bIns="33150" lIns="33150" spcFirstLastPara="1" rIns="33150" wrap="square" tIns="331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rPr>
              <a:t>Организация имеет действующий, постоянно обновляемый сайт, на котором представлены подробные годовые отчеты </a:t>
            </a:r>
            <a:br>
              <a:rPr lang="ru-RU" sz="1600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600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rPr>
              <a:t>о ее деятельности, размещена актуальная информация о реализованных проектах </a:t>
            </a:r>
            <a:br>
              <a:rPr lang="ru-RU" sz="1600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600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rPr>
              <a:t>и мероприятиях, составе органов управления </a:t>
            </a:r>
            <a:endParaRPr sz="1600">
              <a:solidFill>
                <a:srgbClr val="3C383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30" name="Shape 9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6814" y="1177260"/>
            <a:ext cx="770143" cy="576555"/>
          </a:xfrm>
          <a:prstGeom prst="rect">
            <a:avLst/>
          </a:prstGeom>
          <a:noFill/>
          <a:ln>
            <a:noFill/>
          </a:ln>
        </p:spPr>
      </p:pic>
      <p:sp>
        <p:nvSpPr>
          <p:cNvPr id="931" name="Shape 931"/>
          <p:cNvSpPr/>
          <p:nvPr/>
        </p:nvSpPr>
        <p:spPr>
          <a:xfrm>
            <a:off x="1248556" y="1311617"/>
            <a:ext cx="9863944" cy="600307"/>
          </a:xfrm>
          <a:prstGeom prst="roundRect">
            <a:avLst>
              <a:gd fmla="val 0" name="adj"/>
            </a:avLst>
          </a:prstGeom>
          <a:noFill/>
          <a:ln>
            <a:noFill/>
          </a:ln>
        </p:spPr>
        <p:txBody>
          <a:bodyPr anchorCtr="0" anchor="t" bIns="25425" lIns="50875" spcFirstLastPara="1" rIns="50875" wrap="square" tIns="25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959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rPr>
              <a:t>Критерий: информационная открытость организации </a:t>
            </a:r>
            <a:endParaRPr/>
          </a:p>
        </p:txBody>
      </p:sp>
      <p:sp>
        <p:nvSpPr>
          <p:cNvPr id="932" name="Shape 932"/>
          <p:cNvSpPr/>
          <p:nvPr/>
        </p:nvSpPr>
        <p:spPr>
          <a:xfrm>
            <a:off x="216085" y="1194138"/>
            <a:ext cx="901204" cy="5344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73">
                <a:solidFill>
                  <a:srgbClr val="353333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endParaRPr sz="2873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33" name="Shape 9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97169" y="1938646"/>
            <a:ext cx="1804695" cy="13055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34" name="Shape 934"/>
          <p:cNvCxnSpPr/>
          <p:nvPr/>
        </p:nvCxnSpPr>
        <p:spPr>
          <a:xfrm>
            <a:off x="5137484" y="1952945"/>
            <a:ext cx="0" cy="3546155"/>
          </a:xfrm>
          <a:prstGeom prst="straightConnector1">
            <a:avLst/>
          </a:prstGeom>
          <a:noFill/>
          <a:ln cap="rnd" cmpd="sng" w="19050">
            <a:solidFill>
              <a:srgbClr val="BFBFBF"/>
            </a:solidFill>
            <a:prstDash val="dot"/>
            <a:round/>
            <a:headEnd len="sm" w="sm" type="none"/>
            <a:tailEnd len="sm" w="sm" type="none"/>
          </a:ln>
        </p:spPr>
      </p:cxnSp>
      <p:pic>
        <p:nvPicPr>
          <p:cNvPr id="935" name="Shape 93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522106" y="2580751"/>
            <a:ext cx="1316844" cy="1064366"/>
          </a:xfrm>
          <a:prstGeom prst="rect">
            <a:avLst/>
          </a:prstGeom>
          <a:noFill/>
          <a:ln>
            <a:noFill/>
          </a:ln>
        </p:spPr>
      </p:pic>
      <p:pic>
        <p:nvPicPr>
          <p:cNvPr id="936" name="Shape 93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710105" y="4163405"/>
            <a:ext cx="1010743" cy="1180120"/>
          </a:xfrm>
          <a:prstGeom prst="rect">
            <a:avLst/>
          </a:prstGeom>
          <a:noFill/>
          <a:ln>
            <a:noFill/>
          </a:ln>
        </p:spPr>
      </p:pic>
      <p:sp>
        <p:nvSpPr>
          <p:cNvPr id="937" name="Shape 937"/>
          <p:cNvSpPr/>
          <p:nvPr/>
        </p:nvSpPr>
        <p:spPr>
          <a:xfrm>
            <a:off x="5568360" y="1786246"/>
            <a:ext cx="5623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rPr>
              <a:t>На оценку по данному критерию влияют также: </a:t>
            </a:r>
            <a:endParaRPr/>
          </a:p>
        </p:txBody>
      </p:sp>
      <p:grpSp>
        <p:nvGrpSpPr>
          <p:cNvPr id="938" name="Shape 938"/>
          <p:cNvGrpSpPr/>
          <p:nvPr/>
        </p:nvGrpSpPr>
        <p:grpSpPr>
          <a:xfrm>
            <a:off x="1387628" y="1952945"/>
            <a:ext cx="407520" cy="407520"/>
            <a:chOff x="766156" y="2110668"/>
            <a:chExt cx="513441" cy="513441"/>
          </a:xfrm>
        </p:grpSpPr>
        <p:sp>
          <p:nvSpPr>
            <p:cNvPr id="939" name="Shape 939"/>
            <p:cNvSpPr/>
            <p:nvPr/>
          </p:nvSpPr>
          <p:spPr>
            <a:xfrm>
              <a:off x="766156" y="2110668"/>
              <a:ext cx="513441" cy="513441"/>
            </a:xfrm>
            <a:prstGeom prst="ellipse">
              <a:avLst/>
            </a:prstGeom>
            <a:noFill/>
            <a:ln cap="flat" cmpd="sng" w="12700">
              <a:solidFill>
                <a:srgbClr val="7EB18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40" name="Shape 940"/>
            <p:cNvGrpSpPr/>
            <p:nvPr/>
          </p:nvGrpSpPr>
          <p:grpSpPr>
            <a:xfrm>
              <a:off x="869351" y="2276228"/>
              <a:ext cx="307050" cy="182319"/>
              <a:chOff x="26861" y="4160842"/>
              <a:chExt cx="428394" cy="254370"/>
            </a:xfrm>
          </p:grpSpPr>
          <p:cxnSp>
            <p:nvCxnSpPr>
              <p:cNvPr id="941" name="Shape 941"/>
              <p:cNvCxnSpPr/>
              <p:nvPr/>
            </p:nvCxnSpPr>
            <p:spPr>
              <a:xfrm flipH="1" rot="10800000">
                <a:off x="200885" y="4160842"/>
                <a:ext cx="254370" cy="254370"/>
              </a:xfrm>
              <a:prstGeom prst="straightConnector1">
                <a:avLst/>
              </a:prstGeom>
              <a:noFill/>
              <a:ln cap="rnd" cmpd="sng" w="31750">
                <a:solidFill>
                  <a:srgbClr val="7EB18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942" name="Shape 942"/>
              <p:cNvCxnSpPr/>
              <p:nvPr/>
            </p:nvCxnSpPr>
            <p:spPr>
              <a:xfrm rot="10800000">
                <a:off x="26861" y="4241289"/>
                <a:ext cx="167054" cy="167054"/>
              </a:xfrm>
              <a:prstGeom prst="straightConnector1">
                <a:avLst/>
              </a:prstGeom>
              <a:noFill/>
              <a:ln cap="rnd" cmpd="sng" w="31750">
                <a:solidFill>
                  <a:srgbClr val="7EB18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</p:grpSp>
      <p:grpSp>
        <p:nvGrpSpPr>
          <p:cNvPr id="943" name="Shape 943"/>
          <p:cNvGrpSpPr/>
          <p:nvPr/>
        </p:nvGrpSpPr>
        <p:grpSpPr>
          <a:xfrm>
            <a:off x="5302585" y="2432965"/>
            <a:ext cx="407520" cy="407520"/>
            <a:chOff x="766156" y="2110668"/>
            <a:chExt cx="513441" cy="513441"/>
          </a:xfrm>
        </p:grpSpPr>
        <p:sp>
          <p:nvSpPr>
            <p:cNvPr id="944" name="Shape 944"/>
            <p:cNvSpPr/>
            <p:nvPr/>
          </p:nvSpPr>
          <p:spPr>
            <a:xfrm>
              <a:off x="766156" y="2110668"/>
              <a:ext cx="513441" cy="513441"/>
            </a:xfrm>
            <a:prstGeom prst="ellipse">
              <a:avLst/>
            </a:prstGeom>
            <a:noFill/>
            <a:ln cap="flat" cmpd="sng" w="12700">
              <a:solidFill>
                <a:srgbClr val="7EB18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45" name="Shape 945"/>
            <p:cNvGrpSpPr/>
            <p:nvPr/>
          </p:nvGrpSpPr>
          <p:grpSpPr>
            <a:xfrm>
              <a:off x="869351" y="2276228"/>
              <a:ext cx="307050" cy="182319"/>
              <a:chOff x="26861" y="4160842"/>
              <a:chExt cx="428394" cy="254370"/>
            </a:xfrm>
          </p:grpSpPr>
          <p:cxnSp>
            <p:nvCxnSpPr>
              <p:cNvPr id="946" name="Shape 946"/>
              <p:cNvCxnSpPr/>
              <p:nvPr/>
            </p:nvCxnSpPr>
            <p:spPr>
              <a:xfrm flipH="1" rot="10800000">
                <a:off x="200885" y="4160842"/>
                <a:ext cx="254370" cy="254370"/>
              </a:xfrm>
              <a:prstGeom prst="straightConnector1">
                <a:avLst/>
              </a:prstGeom>
              <a:noFill/>
              <a:ln cap="rnd" cmpd="sng" w="31750">
                <a:solidFill>
                  <a:srgbClr val="7EB18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947" name="Shape 947"/>
              <p:cNvCxnSpPr/>
              <p:nvPr/>
            </p:nvCxnSpPr>
            <p:spPr>
              <a:xfrm rot="10800000">
                <a:off x="26861" y="4241289"/>
                <a:ext cx="167054" cy="167054"/>
              </a:xfrm>
              <a:prstGeom prst="straightConnector1">
                <a:avLst/>
              </a:prstGeom>
              <a:noFill/>
              <a:ln cap="rnd" cmpd="sng" w="31750">
                <a:solidFill>
                  <a:srgbClr val="7EB18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</p:grpSp>
      <p:grpSp>
        <p:nvGrpSpPr>
          <p:cNvPr id="948" name="Shape 948"/>
          <p:cNvGrpSpPr/>
          <p:nvPr/>
        </p:nvGrpSpPr>
        <p:grpSpPr>
          <a:xfrm>
            <a:off x="5352084" y="3813756"/>
            <a:ext cx="407520" cy="407520"/>
            <a:chOff x="766156" y="2110668"/>
            <a:chExt cx="513441" cy="513441"/>
          </a:xfrm>
        </p:grpSpPr>
        <p:sp>
          <p:nvSpPr>
            <p:cNvPr id="949" name="Shape 949"/>
            <p:cNvSpPr/>
            <p:nvPr/>
          </p:nvSpPr>
          <p:spPr>
            <a:xfrm>
              <a:off x="766156" y="2110668"/>
              <a:ext cx="513441" cy="513441"/>
            </a:xfrm>
            <a:prstGeom prst="ellipse">
              <a:avLst/>
            </a:prstGeom>
            <a:noFill/>
            <a:ln cap="flat" cmpd="sng" w="12700">
              <a:solidFill>
                <a:srgbClr val="7EB18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50" name="Shape 950"/>
            <p:cNvGrpSpPr/>
            <p:nvPr/>
          </p:nvGrpSpPr>
          <p:grpSpPr>
            <a:xfrm>
              <a:off x="869351" y="2276228"/>
              <a:ext cx="307050" cy="182319"/>
              <a:chOff x="26861" y="4160842"/>
              <a:chExt cx="428394" cy="254370"/>
            </a:xfrm>
          </p:grpSpPr>
          <p:cxnSp>
            <p:nvCxnSpPr>
              <p:cNvPr id="951" name="Shape 951"/>
              <p:cNvCxnSpPr/>
              <p:nvPr/>
            </p:nvCxnSpPr>
            <p:spPr>
              <a:xfrm flipH="1" rot="10800000">
                <a:off x="200885" y="4160842"/>
                <a:ext cx="254370" cy="254370"/>
              </a:xfrm>
              <a:prstGeom prst="straightConnector1">
                <a:avLst/>
              </a:prstGeom>
              <a:noFill/>
              <a:ln cap="rnd" cmpd="sng" w="31750">
                <a:solidFill>
                  <a:srgbClr val="7EB18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952" name="Shape 952"/>
              <p:cNvCxnSpPr/>
              <p:nvPr/>
            </p:nvCxnSpPr>
            <p:spPr>
              <a:xfrm rot="10800000">
                <a:off x="26861" y="4241289"/>
                <a:ext cx="167054" cy="167054"/>
              </a:xfrm>
              <a:prstGeom prst="straightConnector1">
                <a:avLst/>
              </a:prstGeom>
              <a:noFill/>
              <a:ln cap="rnd" cmpd="sng" w="31750">
                <a:solidFill>
                  <a:srgbClr val="7EB18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7" name="Shape 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8" name="Shape 958"/>
          <p:cNvSpPr txBox="1"/>
          <p:nvPr>
            <p:ph type="title"/>
          </p:nvPr>
        </p:nvSpPr>
        <p:spPr>
          <a:xfrm>
            <a:off x="2244436" y="195058"/>
            <a:ext cx="9109364" cy="81502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24E33"/>
              </a:buClr>
              <a:buSzPts val="2800"/>
              <a:buFont typeface="Calibri"/>
              <a:buNone/>
            </a:pPr>
            <a:r>
              <a:rPr b="1" i="0" lang="ru-RU" sz="2800" u="none" cap="none" strike="noStrike">
                <a:solidFill>
                  <a:srgbClr val="624E33"/>
                </a:solidFill>
                <a:latin typeface="Calibri"/>
                <a:ea typeface="Calibri"/>
                <a:cs typeface="Calibri"/>
                <a:sym typeface="Calibri"/>
              </a:rPr>
              <a:t>Информация для помощи в подготовке проекта</a:t>
            </a:r>
            <a:endParaRPr/>
          </a:p>
        </p:txBody>
      </p:sp>
      <p:sp>
        <p:nvSpPr>
          <p:cNvPr id="959" name="Shape 959"/>
          <p:cNvSpPr txBox="1"/>
          <p:nvPr>
            <p:ph idx="12" type="sldNum"/>
          </p:nvPr>
        </p:nvSpPr>
        <p:spPr>
          <a:xfrm>
            <a:off x="10683240" y="6356350"/>
            <a:ext cx="7696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>
                <a:solidFill>
                  <a:srgbClr val="C2A17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rgbClr val="C2A1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60" name="Shape 9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09505" y="1418579"/>
            <a:ext cx="1535824" cy="1564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1" name="Shape 96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64657" y="1234232"/>
            <a:ext cx="2063877" cy="1587598"/>
          </a:xfrm>
          <a:prstGeom prst="rect">
            <a:avLst/>
          </a:prstGeom>
          <a:noFill/>
          <a:ln>
            <a:noFill/>
          </a:ln>
        </p:spPr>
      </p:pic>
      <p:sp>
        <p:nvSpPr>
          <p:cNvPr id="962" name="Shape 962"/>
          <p:cNvSpPr/>
          <p:nvPr/>
        </p:nvSpPr>
        <p:spPr>
          <a:xfrm>
            <a:off x="1036266" y="3091231"/>
            <a:ext cx="3536830" cy="2923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200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rPr>
              <a:t>Инструкция</a:t>
            </a:r>
            <a:br>
              <a:rPr b="1" lang="ru-RU" sz="2200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2200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rPr>
              <a:t>(методические рекомендации)</a:t>
            </a:r>
            <a:endParaRPr/>
          </a:p>
          <a:p>
            <a:pPr indent="0" lvl="0" marL="0" marR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b="1" lang="ru-RU" sz="1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по заполнению заявки </a:t>
            </a:r>
            <a:br>
              <a:rPr b="1" lang="ru-RU" sz="1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</a:br>
            <a:r>
              <a:rPr b="1" lang="ru-RU" sz="1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на участие в конкурсе</a:t>
            </a:r>
            <a:br>
              <a:rPr b="1" lang="ru-RU" sz="1800">
                <a:solidFill>
                  <a:srgbClr val="413D3E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800">
                <a:solidFill>
                  <a:srgbClr val="413D3E"/>
                </a:solidFill>
                <a:latin typeface="Calibri"/>
                <a:ea typeface="Calibri"/>
                <a:cs typeface="Calibri"/>
                <a:sym typeface="Calibri"/>
              </a:rPr>
              <a:t>на предоставление грантов Президента Российской Федерации на развитие гражданского общества</a:t>
            </a:r>
            <a:endParaRPr sz="1600">
              <a:solidFill>
                <a:srgbClr val="413D3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3" name="Shape 963"/>
          <p:cNvSpPr/>
          <p:nvPr/>
        </p:nvSpPr>
        <p:spPr>
          <a:xfrm>
            <a:off x="4429480" y="3091231"/>
            <a:ext cx="3631836" cy="1138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200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rPr>
              <a:t>Видеокурс </a:t>
            </a:r>
            <a:endParaRPr/>
          </a:p>
          <a:p>
            <a:pPr indent="0" lvl="0" marL="0" marR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b="1" lang="ru-RU" sz="1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8"/>
              </a:rPr>
              <a:t>по разбору ошибок </a:t>
            </a:r>
            <a:br>
              <a:rPr lang="ru-RU" sz="1800">
                <a:solidFill>
                  <a:srgbClr val="413D3E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800">
                <a:solidFill>
                  <a:srgbClr val="413D3E"/>
                </a:solidFill>
                <a:latin typeface="Calibri"/>
                <a:ea typeface="Calibri"/>
                <a:cs typeface="Calibri"/>
                <a:sym typeface="Calibri"/>
              </a:rPr>
              <a:t>при подготовке проектов</a:t>
            </a:r>
            <a:endParaRPr/>
          </a:p>
        </p:txBody>
      </p:sp>
      <p:sp>
        <p:nvSpPr>
          <p:cNvPr id="964" name="Shape 964"/>
          <p:cNvSpPr/>
          <p:nvPr/>
        </p:nvSpPr>
        <p:spPr>
          <a:xfrm>
            <a:off x="7997520" y="3091231"/>
            <a:ext cx="3356280" cy="28623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200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rPr>
              <a:t>Методические рекомендации</a:t>
            </a:r>
            <a:endParaRPr sz="2200">
              <a:solidFill>
                <a:srgbClr val="3C383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b="1" lang="ru-RU" sz="1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9"/>
              </a:rPr>
              <a:t>по подготовке бюджета</a:t>
            </a:r>
            <a:r>
              <a:rPr b="1" lang="ru-RU" sz="1800">
                <a:solidFill>
                  <a:srgbClr val="413D3E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>
                <a:solidFill>
                  <a:srgbClr val="413D3E"/>
                </a:solidFill>
                <a:latin typeface="Calibri"/>
                <a:ea typeface="Calibri"/>
                <a:cs typeface="Calibri"/>
                <a:sym typeface="Calibri"/>
              </a:rPr>
              <a:t>проекта в составе заявки </a:t>
            </a:r>
            <a:br>
              <a:rPr lang="ru-RU" sz="1800">
                <a:solidFill>
                  <a:srgbClr val="413D3E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800">
                <a:solidFill>
                  <a:srgbClr val="413D3E"/>
                </a:solidFill>
                <a:latin typeface="Calibri"/>
                <a:ea typeface="Calibri"/>
                <a:cs typeface="Calibri"/>
                <a:sym typeface="Calibri"/>
              </a:rPr>
              <a:t>на участие в конкурсе </a:t>
            </a:r>
            <a:br>
              <a:rPr lang="ru-RU" sz="1800">
                <a:solidFill>
                  <a:srgbClr val="413D3E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800">
                <a:solidFill>
                  <a:srgbClr val="413D3E"/>
                </a:solidFill>
                <a:latin typeface="Calibri"/>
                <a:ea typeface="Calibri"/>
                <a:cs typeface="Calibri"/>
                <a:sym typeface="Calibri"/>
              </a:rPr>
              <a:t>на предоставление грантов Президента Российской Федерации на развитие гражданского общества</a:t>
            </a:r>
            <a:endParaRPr/>
          </a:p>
        </p:txBody>
      </p:sp>
      <p:pic>
        <p:nvPicPr>
          <p:cNvPr id="965" name="Shape 965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8855084" y="1448320"/>
            <a:ext cx="1521332" cy="13735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69" name="Shape 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Displaying &amp;Fcy;&amp;ocy;&amp;ncy;&amp;dcy; &amp;pcy;&amp;rcy;&amp;iecy;&amp;zcy;&amp;icy;&amp;dcy;&amp;iecy;&amp;ncy;&amp;tcy;&amp;scy;&amp;kcy;&amp;icy;&amp;khcy; &amp;gcy;&amp;rcy;&amp;acy;&amp;ncy;&amp;tcy;&amp;ocy;&amp;vcy;-1b.3.jpg" id="970" name="Shape 970"/>
          <p:cNvSpPr/>
          <p:nvPr/>
        </p:nvSpPr>
        <p:spPr>
          <a:xfrm>
            <a:off x="1350546" y="-94329"/>
            <a:ext cx="199023" cy="199024"/>
          </a:xfrm>
          <a:prstGeom prst="rect">
            <a:avLst/>
          </a:prstGeom>
          <a:noFill/>
          <a:ln>
            <a:noFill/>
          </a:ln>
        </p:spPr>
        <p:txBody>
          <a:bodyPr anchorCtr="0" anchor="t" bIns="29850" lIns="59700" spcFirstLastPara="1" rIns="59700" wrap="square" tIns="29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73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descr="Displaying &amp;Fcy;&amp;ocy;&amp;ncy;&amp;dcy; &amp;pcy;&amp;rcy;&amp;iecy;&amp;zcy;&amp;icy;&amp;dcy;&amp;iecy;&amp;ncy;&amp;tcy;&amp;scy;&amp;kcy;&amp;icy;&amp;khcy; &amp;gcy;&amp;rcy;&amp;acy;&amp;ncy;&amp;tcy;&amp;ocy;&amp;vcy;-1b.3.jpg" id="971" name="Shape 971"/>
          <p:cNvSpPr/>
          <p:nvPr/>
        </p:nvSpPr>
        <p:spPr>
          <a:xfrm>
            <a:off x="1450057" y="5183"/>
            <a:ext cx="199023" cy="199024"/>
          </a:xfrm>
          <a:prstGeom prst="rect">
            <a:avLst/>
          </a:prstGeom>
          <a:noFill/>
          <a:ln>
            <a:noFill/>
          </a:ln>
        </p:spPr>
        <p:txBody>
          <a:bodyPr anchorCtr="0" anchor="t" bIns="29850" lIns="59700" spcFirstLastPara="1" rIns="59700" wrap="square" tIns="29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73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72" name="Shape 972"/>
          <p:cNvSpPr/>
          <p:nvPr/>
        </p:nvSpPr>
        <p:spPr>
          <a:xfrm>
            <a:off x="1884296" y="2753244"/>
            <a:ext cx="4146288" cy="1365225"/>
          </a:xfrm>
          <a:prstGeom prst="roundRect">
            <a:avLst>
              <a:gd fmla="val 0" name="adj"/>
            </a:avLst>
          </a:prstGeom>
          <a:noFill/>
          <a:ln>
            <a:noFill/>
          </a:ln>
        </p:spPr>
        <p:txBody>
          <a:bodyPr anchorCtr="0" anchor="t" bIns="25425" lIns="50875" spcFirstLastPara="1" rIns="50875" wrap="square" tIns="25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rgbClr val="353333"/>
                </a:solidFill>
                <a:latin typeface="Calibri"/>
                <a:ea typeface="Calibri"/>
                <a:cs typeface="Calibri"/>
                <a:sym typeface="Calibri"/>
              </a:rPr>
              <a:t>Заранее подготовьте документы</a:t>
            </a:r>
            <a:r>
              <a:rPr lang="ru-RU" sz="1800">
                <a:solidFill>
                  <a:srgbClr val="353333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b="1" lang="ru-RU" sz="1800">
                <a:solidFill>
                  <a:srgbClr val="35333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подлежащие загрузке, проверьте их корректность, формат (должен быть pdf)</a:t>
            </a:r>
            <a:r>
              <a:rPr b="1" lang="ru-RU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и размер (как правило, до 2 мегабайт; скан устава – до 10 мегабайт)</a:t>
            </a:r>
            <a:endParaRPr/>
          </a:p>
        </p:txBody>
      </p:sp>
      <p:sp>
        <p:nvSpPr>
          <p:cNvPr id="973" name="Shape 973"/>
          <p:cNvSpPr/>
          <p:nvPr/>
        </p:nvSpPr>
        <p:spPr>
          <a:xfrm>
            <a:off x="7749525" y="3123597"/>
            <a:ext cx="3617100" cy="802200"/>
          </a:xfrm>
          <a:prstGeom prst="roundRect">
            <a:avLst>
              <a:gd fmla="val 0" name="adj"/>
            </a:avLst>
          </a:prstGeom>
          <a:noFill/>
          <a:ln>
            <a:noFill/>
          </a:ln>
        </p:spPr>
        <p:txBody>
          <a:bodyPr anchorCtr="0" anchor="t" bIns="25425" lIns="50875" spcFirstLastPara="1" rIns="50875" wrap="square" tIns="25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rgbClr val="353333"/>
                </a:solidFill>
                <a:latin typeface="Calibri"/>
                <a:ea typeface="Calibri"/>
                <a:cs typeface="Calibri"/>
                <a:sym typeface="Calibri"/>
              </a:rPr>
              <a:t>Не запрашивайте завышенную сумму гранта в расчете получить меньшую</a:t>
            </a:r>
            <a:r>
              <a:rPr lang="ru-RU" sz="1800">
                <a:solidFill>
                  <a:srgbClr val="353333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b="1" lang="ru-RU" sz="1800">
                <a:solidFill>
                  <a:srgbClr val="35333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сформируйте детализированный, обоснованный и реалистичный бюджет проекта </a:t>
            </a:r>
            <a:endParaRPr/>
          </a:p>
        </p:txBody>
      </p:sp>
      <p:sp>
        <p:nvSpPr>
          <p:cNvPr id="974" name="Shape 974"/>
          <p:cNvSpPr/>
          <p:nvPr/>
        </p:nvSpPr>
        <p:spPr>
          <a:xfrm>
            <a:off x="7749525" y="4725386"/>
            <a:ext cx="3771900" cy="668400"/>
          </a:xfrm>
          <a:prstGeom prst="roundRect">
            <a:avLst>
              <a:gd fmla="val 0" name="adj"/>
            </a:avLst>
          </a:prstGeom>
          <a:noFill/>
          <a:ln>
            <a:noFill/>
          </a:ln>
        </p:spPr>
        <p:txBody>
          <a:bodyPr anchorCtr="0" anchor="t" bIns="25425" lIns="50875" spcFirstLastPara="1" rIns="50875" wrap="square" tIns="25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rgbClr val="353333"/>
                </a:solidFill>
                <a:latin typeface="Calibri"/>
                <a:ea typeface="Calibri"/>
                <a:cs typeface="Calibri"/>
                <a:sym typeface="Calibri"/>
              </a:rPr>
              <a:t>Внимательно проверьте заявку перед скачиванием формы подтверждения</a:t>
            </a:r>
            <a:r>
              <a:rPr lang="ru-RU" sz="1800">
                <a:solidFill>
                  <a:srgbClr val="353333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ru-RU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после подачи заявки редактировать ее будет нельзя </a:t>
            </a:r>
            <a:endParaRPr/>
          </a:p>
        </p:txBody>
      </p:sp>
      <p:sp>
        <p:nvSpPr>
          <p:cNvPr id="975" name="Shape 975"/>
          <p:cNvSpPr/>
          <p:nvPr/>
        </p:nvSpPr>
        <p:spPr>
          <a:xfrm>
            <a:off x="1884296" y="4269605"/>
            <a:ext cx="3870975" cy="1027197"/>
          </a:xfrm>
          <a:prstGeom prst="roundRect">
            <a:avLst>
              <a:gd fmla="val 0" name="adj"/>
            </a:avLst>
          </a:prstGeom>
          <a:noFill/>
          <a:ln>
            <a:noFill/>
          </a:ln>
        </p:spPr>
        <p:txBody>
          <a:bodyPr anchorCtr="0" anchor="t" bIns="25425" lIns="50875" spcFirstLastPara="1" rIns="50875" wrap="square" tIns="25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rgbClr val="353333"/>
                </a:solidFill>
                <a:latin typeface="Calibri"/>
                <a:ea typeface="Calibri"/>
                <a:cs typeface="Calibri"/>
                <a:sym typeface="Calibri"/>
              </a:rPr>
              <a:t>Не откладывайте подачу заявки </a:t>
            </a:r>
            <a:br>
              <a:rPr b="1" lang="ru-RU" sz="1800">
                <a:solidFill>
                  <a:srgbClr val="353333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ru-RU" sz="1800">
                <a:solidFill>
                  <a:srgbClr val="353333"/>
                </a:solidFill>
                <a:latin typeface="Calibri"/>
                <a:ea typeface="Calibri"/>
                <a:cs typeface="Calibri"/>
                <a:sym typeface="Calibri"/>
              </a:rPr>
              <a:t>на последние дни </a:t>
            </a:r>
            <a:r>
              <a:rPr lang="ru-RU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– при подаче заявки позднее, чем</a:t>
            </a:r>
            <a:r>
              <a:rPr b="1" lang="ru-RU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за 5 рабочих дней</a:t>
            </a:r>
            <a:r>
              <a:rPr lang="ru-RU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до дня окончания приема заявок есть риск, что вы не успеете исправить замечания, если они будут даны фондом при регистрации заявки </a:t>
            </a:r>
            <a:endParaRPr/>
          </a:p>
        </p:txBody>
      </p:sp>
      <p:sp>
        <p:nvSpPr>
          <p:cNvPr id="976" name="Shape 976"/>
          <p:cNvSpPr/>
          <p:nvPr/>
        </p:nvSpPr>
        <p:spPr>
          <a:xfrm>
            <a:off x="1884296" y="1263639"/>
            <a:ext cx="3231339" cy="943754"/>
          </a:xfrm>
          <a:prstGeom prst="roundRect">
            <a:avLst>
              <a:gd fmla="val 0" name="adj"/>
            </a:avLst>
          </a:prstGeom>
          <a:noFill/>
          <a:ln>
            <a:noFill/>
          </a:ln>
        </p:spPr>
        <p:txBody>
          <a:bodyPr anchorCtr="0" anchor="t" bIns="25425" lIns="50875" spcFirstLastPara="1" rIns="50875" wrap="square" tIns="25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rgbClr val="353333"/>
                </a:solidFill>
                <a:latin typeface="Calibri"/>
                <a:ea typeface="Calibri"/>
                <a:cs typeface="Calibri"/>
                <a:sym typeface="Calibri"/>
              </a:rPr>
              <a:t>Перед подачей заявки </a:t>
            </a:r>
            <a:r>
              <a:rPr lang="ru-RU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посмотрите на нее «глазами» эксперта конкурса, оценив </a:t>
            </a:r>
            <a:br>
              <a:rPr lang="ru-RU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ее по каждому из 10 критериев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7" name="Shape 977"/>
          <p:cNvSpPr/>
          <p:nvPr/>
        </p:nvSpPr>
        <p:spPr>
          <a:xfrm>
            <a:off x="7749525" y="1263639"/>
            <a:ext cx="3614710" cy="1027197"/>
          </a:xfrm>
          <a:prstGeom prst="roundRect">
            <a:avLst>
              <a:gd fmla="val 0" name="adj"/>
            </a:avLst>
          </a:prstGeom>
          <a:noFill/>
          <a:ln>
            <a:noFill/>
          </a:ln>
        </p:spPr>
        <p:txBody>
          <a:bodyPr anchorCtr="0" anchor="t" bIns="25425" lIns="50875" spcFirstLastPara="1" rIns="50875" wrap="square" tIns="25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rgbClr val="353333"/>
                </a:solidFill>
                <a:latin typeface="Calibri"/>
                <a:ea typeface="Calibri"/>
                <a:cs typeface="Calibri"/>
                <a:sym typeface="Calibri"/>
              </a:rPr>
              <a:t>Внимательно и полностью прочитайте </a:t>
            </a:r>
            <a:r>
              <a:rPr lang="ru-RU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положение о конкурсе, методические рекомендации</a:t>
            </a:r>
            <a:br>
              <a:rPr lang="ru-RU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по заполнению заявки</a:t>
            </a:r>
            <a:br>
              <a:rPr lang="ru-RU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и подготовке бюджета проекта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8" name="Shape 978"/>
          <p:cNvSpPr txBox="1"/>
          <p:nvPr>
            <p:ph type="title"/>
          </p:nvPr>
        </p:nvSpPr>
        <p:spPr>
          <a:xfrm>
            <a:off x="2458720" y="195058"/>
            <a:ext cx="8895080" cy="81502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24E33"/>
              </a:buClr>
              <a:buSzPts val="2800"/>
              <a:buFont typeface="Calibri"/>
              <a:buNone/>
            </a:pPr>
            <a:r>
              <a:rPr b="1" i="0" lang="ru-RU" sz="2800" u="none" cap="none" strike="noStrike">
                <a:solidFill>
                  <a:srgbClr val="624E33"/>
                </a:solidFill>
                <a:latin typeface="Calibri"/>
                <a:ea typeface="Calibri"/>
                <a:cs typeface="Calibri"/>
                <a:sym typeface="Calibri"/>
              </a:rPr>
              <a:t>Важные рекомендации</a:t>
            </a:r>
            <a:endParaRPr/>
          </a:p>
        </p:txBody>
      </p:sp>
      <p:sp>
        <p:nvSpPr>
          <p:cNvPr id="979" name="Shape 979"/>
          <p:cNvSpPr txBox="1"/>
          <p:nvPr>
            <p:ph idx="12" type="sldNum"/>
          </p:nvPr>
        </p:nvSpPr>
        <p:spPr>
          <a:xfrm>
            <a:off x="10683240" y="6356350"/>
            <a:ext cx="7696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>
                <a:solidFill>
                  <a:srgbClr val="C2A17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rgbClr val="C2A1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80" name="Shape 9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7424" y="1061573"/>
            <a:ext cx="1213654" cy="1131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981" name="Shape 98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0321" y="2588295"/>
            <a:ext cx="1194235" cy="1131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982" name="Shape 98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401625" y="1444792"/>
            <a:ext cx="1138978" cy="1081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83" name="Shape 98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289609" y="3237897"/>
            <a:ext cx="1337608" cy="1071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984" name="Shape 98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10321" y="4129910"/>
            <a:ext cx="1195625" cy="1081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5" name="Shape 9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73231" y="4575208"/>
            <a:ext cx="1213656" cy="11311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90" name="Shape 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" name="Shape 991"/>
          <p:cNvSpPr/>
          <p:nvPr/>
        </p:nvSpPr>
        <p:spPr>
          <a:xfrm>
            <a:off x="3158841" y="1568123"/>
            <a:ext cx="2573396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b="0" i="0" lang="ru-RU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Договор </a:t>
            </a:r>
            <a:br>
              <a:rPr b="0" i="0" lang="ru-RU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ru-RU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о предоставлении гранта заключается </a:t>
            </a:r>
            <a:br>
              <a:rPr b="0" i="0" lang="ru-RU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ru-RU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в электронной форме.</a:t>
            </a:r>
            <a:endParaRPr/>
          </a:p>
        </p:txBody>
      </p:sp>
      <p:sp>
        <p:nvSpPr>
          <p:cNvPr id="992" name="Shape 992"/>
          <p:cNvSpPr/>
          <p:nvPr/>
        </p:nvSpPr>
        <p:spPr>
          <a:xfrm>
            <a:off x="3158841" y="3169524"/>
            <a:ext cx="3924778" cy="2031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b="0" i="0" lang="ru-RU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Фонд президентских грантов предоставляет гранты в соответствии </a:t>
            </a:r>
            <a:br>
              <a:rPr b="0" i="0" lang="ru-RU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ru-RU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с договорами о предоставлении грантов, заключенными</a:t>
            </a:r>
            <a:br>
              <a:rPr b="0" i="0" lang="ru-RU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ru-RU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с победителями конкурса,</a:t>
            </a:r>
            <a:br>
              <a:rPr b="0" i="0" lang="ru-RU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ru-RU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на расчетные счета победителей конкурса, открытые в Сбербанке.</a:t>
            </a:r>
            <a:endParaRPr/>
          </a:p>
        </p:txBody>
      </p:sp>
      <p:sp>
        <p:nvSpPr>
          <p:cNvPr id="993" name="Shape 993"/>
          <p:cNvSpPr/>
          <p:nvPr/>
        </p:nvSpPr>
        <p:spPr>
          <a:xfrm>
            <a:off x="8118488" y="1568123"/>
            <a:ext cx="3575074" cy="42473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b="0" i="0" lang="ru-RU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Вся отчетность по гранту предоставляется в фонд </a:t>
            </a:r>
            <a:br>
              <a:rPr b="0" i="0" lang="ru-RU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ru-RU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в электронной форме. </a:t>
            </a:r>
            <a:br>
              <a:rPr b="0" i="0" lang="ru-RU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ru-RU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При необходимости внесения изменений и дополнений </a:t>
            </a:r>
            <a:br>
              <a:rPr b="0" i="0" lang="ru-RU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ru-RU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при реализации проекта, </a:t>
            </a:r>
            <a:br>
              <a:rPr b="0" i="0" lang="ru-RU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ru-RU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включая изменения </a:t>
            </a:r>
            <a:br>
              <a:rPr b="0" i="0" lang="ru-RU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ru-RU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и дополнения в бюджет </a:t>
            </a:r>
            <a:br>
              <a:rPr b="0" i="0" lang="ru-RU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ru-RU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проекта, – фонд допускает </a:t>
            </a:r>
            <a:br>
              <a:rPr b="0" i="0" lang="ru-RU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ru-RU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такие изменения </a:t>
            </a:r>
            <a:br>
              <a:rPr b="0" i="0" lang="ru-RU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ru-RU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(но не чаще одного раза </a:t>
            </a:r>
            <a:br>
              <a:rPr b="0" i="0" lang="ru-RU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ru-RU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в отчетный период). Оформляются такие </a:t>
            </a:r>
            <a:br>
              <a:rPr b="0" i="0" lang="ru-RU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ru-RU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изменения и дополнения </a:t>
            </a:r>
            <a:br>
              <a:rPr b="0" i="0" lang="ru-RU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ru-RU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в электронной форме.</a:t>
            </a:r>
            <a:endParaRPr/>
          </a:p>
        </p:txBody>
      </p:sp>
      <p:pic>
        <p:nvPicPr>
          <p:cNvPr id="994" name="Shape 9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76103" y="1491210"/>
            <a:ext cx="1264532" cy="1200329"/>
          </a:xfrm>
          <a:prstGeom prst="rect">
            <a:avLst/>
          </a:prstGeom>
          <a:noFill/>
          <a:ln>
            <a:noFill/>
          </a:ln>
        </p:spPr>
      </p:pic>
      <p:pic>
        <p:nvPicPr>
          <p:cNvPr id="995" name="Shape 99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77734" y="3181571"/>
            <a:ext cx="1632716" cy="1319677"/>
          </a:xfrm>
          <a:prstGeom prst="rect">
            <a:avLst/>
          </a:prstGeom>
          <a:noFill/>
          <a:ln>
            <a:noFill/>
          </a:ln>
        </p:spPr>
      </p:pic>
      <p:pic>
        <p:nvPicPr>
          <p:cNvPr id="996" name="Shape 99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45459" y="1431570"/>
            <a:ext cx="1632716" cy="1181114"/>
          </a:xfrm>
          <a:prstGeom prst="rect">
            <a:avLst/>
          </a:prstGeom>
          <a:noFill/>
          <a:ln>
            <a:noFill/>
          </a:ln>
        </p:spPr>
      </p:pic>
      <p:sp>
        <p:nvSpPr>
          <p:cNvPr id="997" name="Shape 997"/>
          <p:cNvSpPr txBox="1"/>
          <p:nvPr>
            <p:ph type="title"/>
          </p:nvPr>
        </p:nvSpPr>
        <p:spPr>
          <a:xfrm>
            <a:off x="2458720" y="195058"/>
            <a:ext cx="8895080" cy="81502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24E33"/>
              </a:buClr>
              <a:buSzPts val="2800"/>
              <a:buFont typeface="Calibri"/>
              <a:buNone/>
            </a:pPr>
            <a:r>
              <a:rPr b="1" i="0" lang="ru-RU" sz="2800" u="none" cap="none" strike="noStrike">
                <a:solidFill>
                  <a:srgbClr val="624E33"/>
                </a:solidFill>
                <a:latin typeface="Calibri"/>
                <a:ea typeface="Calibri"/>
                <a:cs typeface="Calibri"/>
                <a:sym typeface="Calibri"/>
              </a:rPr>
              <a:t>Заключение договора и начало реализации проекта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Shape 1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1527" y="3539987"/>
            <a:ext cx="747336" cy="559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Shape 1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6927" y="1226262"/>
            <a:ext cx="747336" cy="559480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Shape 163"/>
          <p:cNvSpPr txBox="1"/>
          <p:nvPr>
            <p:ph type="title"/>
          </p:nvPr>
        </p:nvSpPr>
        <p:spPr>
          <a:xfrm>
            <a:off x="2458720" y="195058"/>
            <a:ext cx="8895080" cy="81502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24E33"/>
              </a:buClr>
              <a:buSzPts val="2800"/>
              <a:buFont typeface="Calibri"/>
              <a:buNone/>
            </a:pPr>
            <a:r>
              <a:rPr b="1" i="0" lang="ru-RU" sz="2800" u="none" cap="none" strike="noStrike">
                <a:solidFill>
                  <a:srgbClr val="624E33"/>
                </a:solidFill>
                <a:latin typeface="Calibri"/>
                <a:ea typeface="Calibri"/>
                <a:cs typeface="Calibri"/>
                <a:sym typeface="Calibri"/>
              </a:rPr>
              <a:t>Сроки проведения конкурсов </a:t>
            </a:r>
            <a:r>
              <a:rPr lang="ru-RU"/>
              <a:t>в</a:t>
            </a:r>
            <a:r>
              <a:rPr b="1" i="0" lang="ru-RU" sz="2800" u="none" cap="none" strike="noStrike">
                <a:solidFill>
                  <a:srgbClr val="624E3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/>
              <a:t>2018 го</a:t>
            </a:r>
            <a:r>
              <a:rPr b="1" i="0" lang="ru-RU" sz="2800" u="none" cap="none" strike="noStrike">
                <a:solidFill>
                  <a:srgbClr val="624E33"/>
                </a:solidFill>
                <a:latin typeface="Calibri"/>
                <a:ea typeface="Calibri"/>
                <a:cs typeface="Calibri"/>
                <a:sym typeface="Calibri"/>
              </a:rPr>
              <a:t>ду</a:t>
            </a:r>
            <a:endParaRPr/>
          </a:p>
        </p:txBody>
      </p:sp>
      <p:sp>
        <p:nvSpPr>
          <p:cNvPr id="164" name="Shape 164"/>
          <p:cNvSpPr txBox="1"/>
          <p:nvPr>
            <p:ph idx="12" type="sldNum"/>
          </p:nvPr>
        </p:nvSpPr>
        <p:spPr>
          <a:xfrm>
            <a:off x="10683240" y="6356350"/>
            <a:ext cx="7696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2A171"/>
              </a:buClr>
              <a:buSzPts val="1200"/>
              <a:buFont typeface="Calibri"/>
              <a:buNone/>
            </a:pPr>
            <a:fld id="{00000000-1234-1234-1234-123412341234}" type="slidenum">
              <a:rPr b="0" i="0" lang="ru-RU" sz="1200" u="none" cap="none" strike="noStrike">
                <a:solidFill>
                  <a:srgbClr val="C2A17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C2A1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Shape 165"/>
          <p:cNvSpPr txBox="1"/>
          <p:nvPr/>
        </p:nvSpPr>
        <p:spPr>
          <a:xfrm>
            <a:off x="748688" y="1270859"/>
            <a:ext cx="516136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3D3E"/>
              </a:buClr>
              <a:buSzPts val="2800"/>
              <a:buFont typeface="Calibri"/>
              <a:buNone/>
            </a:pPr>
            <a:r>
              <a:rPr b="1" i="0" lang="ru-RU" sz="2800" u="none" cap="none" strike="noStrike">
                <a:solidFill>
                  <a:srgbClr val="413D3E"/>
                </a:solidFill>
                <a:latin typeface="Calibri"/>
                <a:ea typeface="Calibri"/>
                <a:cs typeface="Calibri"/>
                <a:sym typeface="Calibri"/>
              </a:rPr>
              <a:t>Первый конкурс</a:t>
            </a:r>
            <a:endParaRPr/>
          </a:p>
        </p:txBody>
      </p:sp>
      <p:sp>
        <p:nvSpPr>
          <p:cNvPr id="166" name="Shape 166"/>
          <p:cNvSpPr txBox="1"/>
          <p:nvPr/>
        </p:nvSpPr>
        <p:spPr>
          <a:xfrm>
            <a:off x="745831" y="3587479"/>
            <a:ext cx="516136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3D3E"/>
              </a:buClr>
              <a:buSzPts val="2800"/>
              <a:buFont typeface="Calibri"/>
              <a:buNone/>
            </a:pPr>
            <a:r>
              <a:rPr b="1" i="0" lang="ru-RU" sz="2800" u="none" cap="none" strike="noStrike">
                <a:solidFill>
                  <a:srgbClr val="413D3E"/>
                </a:solidFill>
                <a:latin typeface="Calibri"/>
                <a:ea typeface="Calibri"/>
                <a:cs typeface="Calibri"/>
                <a:sym typeface="Calibri"/>
              </a:rPr>
              <a:t>Второй конкурс</a:t>
            </a:r>
            <a:endParaRPr/>
          </a:p>
        </p:txBody>
      </p:sp>
      <p:grpSp>
        <p:nvGrpSpPr>
          <p:cNvPr id="167" name="Shape 167"/>
          <p:cNvGrpSpPr/>
          <p:nvPr/>
        </p:nvGrpSpPr>
        <p:grpSpPr>
          <a:xfrm>
            <a:off x="2565778" y="2207478"/>
            <a:ext cx="1125162" cy="135929"/>
            <a:chOff x="3495602" y="2263467"/>
            <a:chExt cx="1003976" cy="121289"/>
          </a:xfrm>
        </p:grpSpPr>
        <p:cxnSp>
          <p:nvCxnSpPr>
            <p:cNvPr id="168" name="Shape 168"/>
            <p:cNvCxnSpPr/>
            <p:nvPr/>
          </p:nvCxnSpPr>
          <p:spPr>
            <a:xfrm>
              <a:off x="3531651" y="2325976"/>
              <a:ext cx="967927" cy="0"/>
            </a:xfrm>
            <a:prstGeom prst="straightConnector1">
              <a:avLst/>
            </a:prstGeom>
            <a:noFill/>
            <a:ln cap="flat" cmpd="sng" w="12700">
              <a:solidFill>
                <a:srgbClr val="A5A5A5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sp>
          <p:nvSpPr>
            <p:cNvPr id="169" name="Shape 169"/>
            <p:cNvSpPr/>
            <p:nvPr/>
          </p:nvSpPr>
          <p:spPr>
            <a:xfrm>
              <a:off x="3495602" y="2263467"/>
              <a:ext cx="123056" cy="12128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alibri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0" name="Shape 170"/>
          <p:cNvSpPr/>
          <p:nvPr/>
        </p:nvSpPr>
        <p:spPr>
          <a:xfrm>
            <a:off x="1338859" y="2090679"/>
            <a:ext cx="76816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837"/>
              </a:buClr>
              <a:buSzPts val="2000"/>
              <a:buFont typeface="Calibri"/>
              <a:buNone/>
            </a:pPr>
            <a:r>
              <a:rPr b="0" i="0" lang="ru-RU" sz="2000" u="none" cap="none" strike="noStrike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rPr>
              <a:t>20.02</a:t>
            </a:r>
            <a:endParaRPr/>
          </a:p>
        </p:txBody>
      </p:sp>
      <p:sp>
        <p:nvSpPr>
          <p:cNvPr id="171" name="Shape 171"/>
          <p:cNvSpPr/>
          <p:nvPr/>
        </p:nvSpPr>
        <p:spPr>
          <a:xfrm>
            <a:off x="4282616" y="2090679"/>
            <a:ext cx="76816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837"/>
              </a:buClr>
              <a:buSzPts val="2000"/>
              <a:buFont typeface="Calibri"/>
              <a:buNone/>
            </a:pPr>
            <a:r>
              <a:rPr b="0" i="0" lang="ru-RU" sz="2000" u="none" cap="none" strike="noStrike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rPr>
              <a:t>26.03</a:t>
            </a:r>
            <a:endParaRPr/>
          </a:p>
        </p:txBody>
      </p:sp>
      <p:sp>
        <p:nvSpPr>
          <p:cNvPr id="172" name="Shape 172"/>
          <p:cNvSpPr/>
          <p:nvPr/>
        </p:nvSpPr>
        <p:spPr>
          <a:xfrm>
            <a:off x="7173302" y="2090679"/>
            <a:ext cx="76816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837"/>
              </a:buClr>
              <a:buSzPts val="2000"/>
              <a:buFont typeface="Calibri"/>
              <a:buNone/>
            </a:pPr>
            <a:r>
              <a:rPr b="0" i="0" lang="ru-RU" sz="2000" u="none" cap="none" strike="noStrike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rPr>
              <a:t>01.06</a:t>
            </a:r>
            <a:endParaRPr/>
          </a:p>
        </p:txBody>
      </p:sp>
      <p:sp>
        <p:nvSpPr>
          <p:cNvPr id="173" name="Shape 173"/>
          <p:cNvSpPr/>
          <p:nvPr/>
        </p:nvSpPr>
        <p:spPr>
          <a:xfrm>
            <a:off x="10000854" y="2090679"/>
            <a:ext cx="89639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837"/>
              </a:buClr>
              <a:buSzPts val="2000"/>
              <a:buFont typeface="Calibri"/>
              <a:buNone/>
            </a:pPr>
            <a:r>
              <a:rPr b="0" i="0" lang="ru-RU" sz="2000" u="none" cap="none" strike="noStrike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rPr>
              <a:t>01.06*</a:t>
            </a:r>
            <a:endParaRPr/>
          </a:p>
        </p:txBody>
      </p:sp>
      <p:sp>
        <p:nvSpPr>
          <p:cNvPr id="174" name="Shape 174"/>
          <p:cNvSpPr/>
          <p:nvPr/>
        </p:nvSpPr>
        <p:spPr>
          <a:xfrm>
            <a:off x="9074630" y="2660543"/>
            <a:ext cx="2783965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837"/>
              </a:buClr>
              <a:buSzPts val="2000"/>
              <a:buFont typeface="Calibri"/>
              <a:buNone/>
            </a:pPr>
            <a:r>
              <a:rPr b="0" i="0" lang="ru-RU" sz="2000" u="none" cap="none" strike="noStrike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rPr>
              <a:t>Начало </a:t>
            </a:r>
            <a:br>
              <a:rPr b="0" i="0" lang="ru-RU" sz="2000" u="none" cap="none" strike="noStrike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ru-RU" sz="2000" u="none" cap="none" strike="noStrike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rPr>
              <a:t>реализации проектов</a:t>
            </a:r>
            <a:endParaRPr/>
          </a:p>
        </p:txBody>
      </p:sp>
      <p:sp>
        <p:nvSpPr>
          <p:cNvPr id="175" name="Shape 175"/>
          <p:cNvSpPr/>
          <p:nvPr/>
        </p:nvSpPr>
        <p:spPr>
          <a:xfrm>
            <a:off x="437617" y="2654527"/>
            <a:ext cx="2609909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837"/>
              </a:buClr>
              <a:buSzPts val="2000"/>
              <a:buFont typeface="Calibri"/>
              <a:buNone/>
            </a:pPr>
            <a:r>
              <a:rPr b="0" i="0" lang="ru-RU" sz="2000" u="none" cap="none" strike="noStrike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rPr>
              <a:t>Начало </a:t>
            </a:r>
            <a:br>
              <a:rPr b="0" i="0" lang="ru-RU" sz="2000" u="none" cap="none" strike="noStrike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ru-RU" sz="2000" u="none" cap="none" strike="noStrike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rPr>
              <a:t>приема заявок</a:t>
            </a:r>
            <a:endParaRPr/>
          </a:p>
        </p:txBody>
      </p:sp>
      <p:sp>
        <p:nvSpPr>
          <p:cNvPr id="176" name="Shape 176"/>
          <p:cNvSpPr/>
          <p:nvPr/>
        </p:nvSpPr>
        <p:spPr>
          <a:xfrm>
            <a:off x="814089" y="1980327"/>
            <a:ext cx="1818622" cy="587103"/>
          </a:xfrm>
          <a:prstGeom prst="roundRect">
            <a:avLst>
              <a:gd fmla="val 50000" name="adj"/>
            </a:avLst>
          </a:prstGeom>
          <a:noFill/>
          <a:ln cap="flat" cmpd="sng" w="31750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</a:pPr>
            <a:r>
              <a:t/>
            </a:r>
            <a:endParaRPr b="0" i="0" sz="2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Shape 177"/>
          <p:cNvSpPr/>
          <p:nvPr/>
        </p:nvSpPr>
        <p:spPr>
          <a:xfrm>
            <a:off x="3750199" y="1980327"/>
            <a:ext cx="1818622" cy="587103"/>
          </a:xfrm>
          <a:prstGeom prst="roundRect">
            <a:avLst>
              <a:gd fmla="val 50000" name="adj"/>
            </a:avLst>
          </a:prstGeom>
          <a:noFill/>
          <a:ln cap="flat" cmpd="sng" w="31750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</a:pPr>
            <a:r>
              <a:t/>
            </a:r>
            <a:endParaRPr b="0" i="0" sz="2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Shape 178"/>
          <p:cNvSpPr/>
          <p:nvPr/>
        </p:nvSpPr>
        <p:spPr>
          <a:xfrm>
            <a:off x="6642633" y="1980327"/>
            <a:ext cx="1818622" cy="587103"/>
          </a:xfrm>
          <a:prstGeom prst="roundRect">
            <a:avLst>
              <a:gd fmla="val 50000" name="adj"/>
            </a:avLst>
          </a:prstGeom>
          <a:noFill/>
          <a:ln cap="flat" cmpd="sng" w="31750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</a:pPr>
            <a:r>
              <a:t/>
            </a:r>
            <a:endParaRPr b="0" i="0" sz="2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Shape 179"/>
          <p:cNvSpPr/>
          <p:nvPr/>
        </p:nvSpPr>
        <p:spPr>
          <a:xfrm>
            <a:off x="9544914" y="1980327"/>
            <a:ext cx="1818622" cy="587103"/>
          </a:xfrm>
          <a:prstGeom prst="roundRect">
            <a:avLst>
              <a:gd fmla="val 50000" name="adj"/>
            </a:avLst>
          </a:prstGeom>
          <a:noFill/>
          <a:ln cap="flat" cmpd="sng" w="31750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</a:pPr>
            <a:r>
              <a:t/>
            </a:r>
            <a:endParaRPr b="0" i="0" sz="2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80" name="Shape 180"/>
          <p:cNvCxnSpPr/>
          <p:nvPr/>
        </p:nvCxnSpPr>
        <p:spPr>
          <a:xfrm>
            <a:off x="7154884" y="3237737"/>
            <a:ext cx="232628" cy="0"/>
          </a:xfrm>
          <a:prstGeom prst="straightConnector1">
            <a:avLst/>
          </a:prstGeom>
          <a:noFill/>
          <a:ln cap="rnd" cmpd="sng" w="31750">
            <a:solidFill>
              <a:srgbClr val="A5A5A5"/>
            </a:solidFill>
            <a:prstDash val="dot"/>
            <a:round/>
            <a:headEnd len="sm" w="sm" type="none"/>
            <a:tailEnd len="sm" w="sm" type="none"/>
          </a:ln>
        </p:spPr>
      </p:cxnSp>
      <p:sp>
        <p:nvSpPr>
          <p:cNvPr id="181" name="Shape 181"/>
          <p:cNvSpPr/>
          <p:nvPr/>
        </p:nvSpPr>
        <p:spPr>
          <a:xfrm>
            <a:off x="3267067" y="2654530"/>
            <a:ext cx="2854332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837"/>
              </a:buClr>
              <a:buSzPts val="2000"/>
              <a:buFont typeface="Calibri"/>
              <a:buNone/>
            </a:pPr>
            <a:r>
              <a:rPr b="0" i="0" lang="ru-RU" sz="2000" u="none" cap="none" strike="noStrike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rPr>
              <a:t>Окончание </a:t>
            </a:r>
            <a:br>
              <a:rPr b="0" i="0" lang="ru-RU" sz="2000" u="none" cap="none" strike="noStrike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ru-RU" sz="2000" u="none" cap="none" strike="noStrike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rPr>
              <a:t>приема заявок</a:t>
            </a:r>
            <a:endParaRPr/>
          </a:p>
        </p:txBody>
      </p:sp>
      <p:sp>
        <p:nvSpPr>
          <p:cNvPr id="182" name="Shape 182"/>
          <p:cNvSpPr/>
          <p:nvPr/>
        </p:nvSpPr>
        <p:spPr>
          <a:xfrm>
            <a:off x="6329506" y="2657402"/>
            <a:ext cx="2497369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837"/>
              </a:buClr>
              <a:buSzPts val="2000"/>
              <a:buFont typeface="Calibri"/>
              <a:buNone/>
            </a:pPr>
            <a:r>
              <a:rPr b="0" i="0" lang="ru-RU" sz="2000" u="none" cap="none" strike="noStrike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rPr>
              <a:t>Объявление победителей</a:t>
            </a:r>
            <a:endParaRPr/>
          </a:p>
        </p:txBody>
      </p:sp>
      <p:sp>
        <p:nvSpPr>
          <p:cNvPr id="183" name="Shape 183"/>
          <p:cNvSpPr/>
          <p:nvPr/>
        </p:nvSpPr>
        <p:spPr>
          <a:xfrm>
            <a:off x="1355627" y="4364491"/>
            <a:ext cx="76816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837"/>
              </a:buClr>
              <a:buSzPts val="2000"/>
              <a:buFont typeface="Calibri"/>
              <a:buNone/>
            </a:pPr>
            <a:r>
              <a:rPr b="0" i="0" lang="ru-RU" sz="2000" u="none" cap="none" strike="noStrike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rPr>
              <a:t>16.07</a:t>
            </a:r>
            <a:endParaRPr/>
          </a:p>
        </p:txBody>
      </p:sp>
      <p:sp>
        <p:nvSpPr>
          <p:cNvPr id="184" name="Shape 184"/>
          <p:cNvSpPr/>
          <p:nvPr/>
        </p:nvSpPr>
        <p:spPr>
          <a:xfrm>
            <a:off x="4299383" y="4364491"/>
            <a:ext cx="76816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837"/>
              </a:buClr>
              <a:buSzPts val="2000"/>
              <a:buFont typeface="Calibri"/>
              <a:buNone/>
            </a:pPr>
            <a:r>
              <a:rPr b="0" i="0" lang="ru-RU" sz="2000" u="none" cap="none" strike="noStrike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rPr>
              <a:t>10.09</a:t>
            </a:r>
            <a:endParaRPr/>
          </a:p>
        </p:txBody>
      </p:sp>
      <p:sp>
        <p:nvSpPr>
          <p:cNvPr id="185" name="Shape 185"/>
          <p:cNvSpPr/>
          <p:nvPr/>
        </p:nvSpPr>
        <p:spPr>
          <a:xfrm>
            <a:off x="7194109" y="4364491"/>
            <a:ext cx="76816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837"/>
              </a:buClr>
              <a:buSzPts val="2000"/>
              <a:buFont typeface="Calibri"/>
              <a:buNone/>
            </a:pPr>
            <a:r>
              <a:rPr b="0" i="0" lang="ru-RU" sz="2000" u="none" cap="none" strike="noStrike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rPr>
              <a:t>01.11</a:t>
            </a:r>
            <a:endParaRPr/>
          </a:p>
        </p:txBody>
      </p:sp>
      <p:sp>
        <p:nvSpPr>
          <p:cNvPr id="186" name="Shape 186"/>
          <p:cNvSpPr/>
          <p:nvPr/>
        </p:nvSpPr>
        <p:spPr>
          <a:xfrm>
            <a:off x="9991786" y="4364491"/>
            <a:ext cx="89639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837"/>
              </a:buClr>
              <a:buSzPts val="2000"/>
              <a:buFont typeface="Calibri"/>
              <a:buNone/>
            </a:pPr>
            <a:r>
              <a:rPr b="0" i="0" lang="ru-RU" sz="2000" u="none" cap="none" strike="noStrike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rPr>
              <a:t>01.11*</a:t>
            </a:r>
            <a:endParaRPr/>
          </a:p>
        </p:txBody>
      </p:sp>
      <p:sp>
        <p:nvSpPr>
          <p:cNvPr id="187" name="Shape 187"/>
          <p:cNvSpPr/>
          <p:nvPr/>
        </p:nvSpPr>
        <p:spPr>
          <a:xfrm>
            <a:off x="9055100" y="4934355"/>
            <a:ext cx="2823028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837"/>
              </a:buClr>
              <a:buSzPts val="2000"/>
              <a:buFont typeface="Calibri"/>
              <a:buNone/>
            </a:pPr>
            <a:r>
              <a:rPr b="0" i="0" lang="ru-RU" sz="2000" u="none" cap="none" strike="noStrike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rPr>
              <a:t>Начало </a:t>
            </a:r>
            <a:br>
              <a:rPr b="0" i="0" lang="ru-RU" sz="2000" u="none" cap="none" strike="noStrike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ru-RU" sz="2000" u="none" cap="none" strike="noStrike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rPr>
              <a:t>реализации проектов</a:t>
            </a:r>
            <a:endParaRPr/>
          </a:p>
        </p:txBody>
      </p:sp>
      <p:sp>
        <p:nvSpPr>
          <p:cNvPr id="188" name="Shape 188"/>
          <p:cNvSpPr/>
          <p:nvPr/>
        </p:nvSpPr>
        <p:spPr>
          <a:xfrm>
            <a:off x="437617" y="4928339"/>
            <a:ext cx="2609909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837"/>
              </a:buClr>
              <a:buSzPts val="2000"/>
              <a:buFont typeface="Calibri"/>
              <a:buNone/>
            </a:pPr>
            <a:r>
              <a:rPr b="0" i="0" lang="ru-RU" sz="2000" u="none" cap="none" strike="noStrike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rPr>
              <a:t>Начало </a:t>
            </a:r>
            <a:br>
              <a:rPr b="0" i="0" lang="ru-RU" sz="2000" u="none" cap="none" strike="noStrike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ru-RU" sz="2000" u="none" cap="none" strike="noStrike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rPr>
              <a:t>приема заявок</a:t>
            </a:r>
            <a:endParaRPr/>
          </a:p>
        </p:txBody>
      </p:sp>
      <p:sp>
        <p:nvSpPr>
          <p:cNvPr id="189" name="Shape 189"/>
          <p:cNvSpPr/>
          <p:nvPr/>
        </p:nvSpPr>
        <p:spPr>
          <a:xfrm>
            <a:off x="814089" y="4261654"/>
            <a:ext cx="1818622" cy="587103"/>
          </a:xfrm>
          <a:prstGeom prst="roundRect">
            <a:avLst>
              <a:gd fmla="val 50000" name="adj"/>
            </a:avLst>
          </a:prstGeom>
          <a:noFill/>
          <a:ln cap="flat" cmpd="sng" w="31750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</a:pPr>
            <a:r>
              <a:t/>
            </a:r>
            <a:endParaRPr b="0" i="0" sz="2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Shape 190"/>
          <p:cNvSpPr/>
          <p:nvPr/>
        </p:nvSpPr>
        <p:spPr>
          <a:xfrm>
            <a:off x="3750199" y="4261654"/>
            <a:ext cx="1818622" cy="587103"/>
          </a:xfrm>
          <a:prstGeom prst="roundRect">
            <a:avLst>
              <a:gd fmla="val 50000" name="adj"/>
            </a:avLst>
          </a:prstGeom>
          <a:noFill/>
          <a:ln cap="flat" cmpd="sng" w="31750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</a:pPr>
            <a:r>
              <a:t/>
            </a:r>
            <a:endParaRPr b="0" i="0" sz="2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Shape 191"/>
          <p:cNvSpPr/>
          <p:nvPr/>
        </p:nvSpPr>
        <p:spPr>
          <a:xfrm>
            <a:off x="6642633" y="4248297"/>
            <a:ext cx="1818622" cy="587103"/>
          </a:xfrm>
          <a:prstGeom prst="roundRect">
            <a:avLst>
              <a:gd fmla="val 50000" name="adj"/>
            </a:avLst>
          </a:prstGeom>
          <a:noFill/>
          <a:ln cap="flat" cmpd="sng" w="31750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</a:pPr>
            <a:r>
              <a:t/>
            </a:r>
            <a:endParaRPr b="0" i="0" sz="2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Shape 192"/>
          <p:cNvSpPr/>
          <p:nvPr/>
        </p:nvSpPr>
        <p:spPr>
          <a:xfrm>
            <a:off x="9544914" y="4244614"/>
            <a:ext cx="1818622" cy="587103"/>
          </a:xfrm>
          <a:prstGeom prst="roundRect">
            <a:avLst>
              <a:gd fmla="val 50000" name="adj"/>
            </a:avLst>
          </a:prstGeom>
          <a:noFill/>
          <a:ln cap="flat" cmpd="sng" w="31750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</a:pPr>
            <a:r>
              <a:t/>
            </a:r>
            <a:endParaRPr b="0" i="0" sz="2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93" name="Shape 193"/>
          <p:cNvCxnSpPr/>
          <p:nvPr/>
        </p:nvCxnSpPr>
        <p:spPr>
          <a:xfrm>
            <a:off x="7154884" y="5511549"/>
            <a:ext cx="232628" cy="0"/>
          </a:xfrm>
          <a:prstGeom prst="straightConnector1">
            <a:avLst/>
          </a:prstGeom>
          <a:noFill/>
          <a:ln cap="rnd" cmpd="sng" w="31750">
            <a:solidFill>
              <a:srgbClr val="A5A5A5"/>
            </a:solidFill>
            <a:prstDash val="dot"/>
            <a:round/>
            <a:headEnd len="sm" w="sm" type="none"/>
            <a:tailEnd len="sm" w="sm" type="none"/>
          </a:ln>
        </p:spPr>
      </p:cxnSp>
      <p:sp>
        <p:nvSpPr>
          <p:cNvPr id="194" name="Shape 194"/>
          <p:cNvSpPr/>
          <p:nvPr/>
        </p:nvSpPr>
        <p:spPr>
          <a:xfrm>
            <a:off x="3635367" y="4928342"/>
            <a:ext cx="2117732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837"/>
              </a:buClr>
              <a:buSzPts val="2000"/>
              <a:buFont typeface="Calibri"/>
              <a:buNone/>
            </a:pPr>
            <a:r>
              <a:rPr b="0" i="0" lang="ru-RU" sz="2000" u="none" cap="none" strike="noStrike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rPr>
              <a:t>Окончание</a:t>
            </a:r>
            <a:r>
              <a:rPr b="0" i="0" lang="ru-RU" sz="20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ru-RU" sz="2000" u="none" cap="none" strike="noStrike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rPr>
              <a:t>приема заявок</a:t>
            </a:r>
            <a:endParaRPr/>
          </a:p>
        </p:txBody>
      </p:sp>
      <p:sp>
        <p:nvSpPr>
          <p:cNvPr id="195" name="Shape 195"/>
          <p:cNvSpPr/>
          <p:nvPr/>
        </p:nvSpPr>
        <p:spPr>
          <a:xfrm>
            <a:off x="6329506" y="4931214"/>
            <a:ext cx="2497369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837"/>
              </a:buClr>
              <a:buSzPts val="2000"/>
              <a:buFont typeface="Calibri"/>
              <a:buNone/>
            </a:pPr>
            <a:r>
              <a:rPr b="0" i="0" lang="ru-RU" sz="2000" u="none" cap="none" strike="noStrike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rPr>
              <a:t>Объявление победителей</a:t>
            </a:r>
            <a:endParaRPr/>
          </a:p>
        </p:txBody>
      </p:sp>
      <p:grpSp>
        <p:nvGrpSpPr>
          <p:cNvPr id="196" name="Shape 196"/>
          <p:cNvGrpSpPr/>
          <p:nvPr/>
        </p:nvGrpSpPr>
        <p:grpSpPr>
          <a:xfrm>
            <a:off x="5494715" y="2207478"/>
            <a:ext cx="1125162" cy="135929"/>
            <a:chOff x="3495602" y="2263467"/>
            <a:chExt cx="1003976" cy="121289"/>
          </a:xfrm>
        </p:grpSpPr>
        <p:cxnSp>
          <p:nvCxnSpPr>
            <p:cNvPr id="197" name="Shape 197"/>
            <p:cNvCxnSpPr/>
            <p:nvPr/>
          </p:nvCxnSpPr>
          <p:spPr>
            <a:xfrm>
              <a:off x="3531651" y="2325976"/>
              <a:ext cx="967927" cy="0"/>
            </a:xfrm>
            <a:prstGeom prst="straightConnector1">
              <a:avLst/>
            </a:prstGeom>
            <a:noFill/>
            <a:ln cap="flat" cmpd="sng" w="12700">
              <a:solidFill>
                <a:srgbClr val="A5A5A5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sp>
          <p:nvSpPr>
            <p:cNvPr id="198" name="Shape 198"/>
            <p:cNvSpPr/>
            <p:nvPr/>
          </p:nvSpPr>
          <p:spPr>
            <a:xfrm>
              <a:off x="3495602" y="2263467"/>
              <a:ext cx="123056" cy="12128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alibri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9" name="Shape 199"/>
          <p:cNvGrpSpPr/>
          <p:nvPr/>
        </p:nvGrpSpPr>
        <p:grpSpPr>
          <a:xfrm>
            <a:off x="8397935" y="2207478"/>
            <a:ext cx="1125162" cy="135929"/>
            <a:chOff x="3495602" y="2263467"/>
            <a:chExt cx="1003976" cy="121289"/>
          </a:xfrm>
        </p:grpSpPr>
        <p:cxnSp>
          <p:nvCxnSpPr>
            <p:cNvPr id="200" name="Shape 200"/>
            <p:cNvCxnSpPr/>
            <p:nvPr/>
          </p:nvCxnSpPr>
          <p:spPr>
            <a:xfrm>
              <a:off x="3531651" y="2325976"/>
              <a:ext cx="967927" cy="0"/>
            </a:xfrm>
            <a:prstGeom prst="straightConnector1">
              <a:avLst/>
            </a:prstGeom>
            <a:noFill/>
            <a:ln cap="flat" cmpd="sng" w="12700">
              <a:solidFill>
                <a:srgbClr val="A5A5A5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sp>
          <p:nvSpPr>
            <p:cNvPr id="201" name="Shape 201"/>
            <p:cNvSpPr/>
            <p:nvPr/>
          </p:nvSpPr>
          <p:spPr>
            <a:xfrm>
              <a:off x="3495602" y="2263467"/>
              <a:ext cx="123056" cy="12128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alibri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2" name="Shape 202"/>
          <p:cNvGrpSpPr/>
          <p:nvPr/>
        </p:nvGrpSpPr>
        <p:grpSpPr>
          <a:xfrm>
            <a:off x="2565778" y="4488549"/>
            <a:ext cx="1125162" cy="135929"/>
            <a:chOff x="3495602" y="2263467"/>
            <a:chExt cx="1003976" cy="121289"/>
          </a:xfrm>
        </p:grpSpPr>
        <p:cxnSp>
          <p:nvCxnSpPr>
            <p:cNvPr id="203" name="Shape 203"/>
            <p:cNvCxnSpPr/>
            <p:nvPr/>
          </p:nvCxnSpPr>
          <p:spPr>
            <a:xfrm>
              <a:off x="3531651" y="2325976"/>
              <a:ext cx="967927" cy="0"/>
            </a:xfrm>
            <a:prstGeom prst="straightConnector1">
              <a:avLst/>
            </a:prstGeom>
            <a:noFill/>
            <a:ln cap="flat" cmpd="sng" w="12700">
              <a:solidFill>
                <a:srgbClr val="A5A5A5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sp>
          <p:nvSpPr>
            <p:cNvPr id="204" name="Shape 204"/>
            <p:cNvSpPr/>
            <p:nvPr/>
          </p:nvSpPr>
          <p:spPr>
            <a:xfrm>
              <a:off x="3495602" y="2263467"/>
              <a:ext cx="123056" cy="12128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alibri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5" name="Shape 205"/>
          <p:cNvGrpSpPr/>
          <p:nvPr/>
        </p:nvGrpSpPr>
        <p:grpSpPr>
          <a:xfrm>
            <a:off x="5494715" y="4488549"/>
            <a:ext cx="1125162" cy="135929"/>
            <a:chOff x="3495602" y="2263467"/>
            <a:chExt cx="1003976" cy="121289"/>
          </a:xfrm>
        </p:grpSpPr>
        <p:cxnSp>
          <p:nvCxnSpPr>
            <p:cNvPr id="206" name="Shape 206"/>
            <p:cNvCxnSpPr/>
            <p:nvPr/>
          </p:nvCxnSpPr>
          <p:spPr>
            <a:xfrm>
              <a:off x="3531651" y="2325976"/>
              <a:ext cx="967927" cy="0"/>
            </a:xfrm>
            <a:prstGeom prst="straightConnector1">
              <a:avLst/>
            </a:prstGeom>
            <a:noFill/>
            <a:ln cap="flat" cmpd="sng" w="12700">
              <a:solidFill>
                <a:srgbClr val="A5A5A5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sp>
          <p:nvSpPr>
            <p:cNvPr id="207" name="Shape 207"/>
            <p:cNvSpPr/>
            <p:nvPr/>
          </p:nvSpPr>
          <p:spPr>
            <a:xfrm>
              <a:off x="3495602" y="2263467"/>
              <a:ext cx="123056" cy="12128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alibri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8" name="Shape 208"/>
          <p:cNvGrpSpPr/>
          <p:nvPr/>
        </p:nvGrpSpPr>
        <p:grpSpPr>
          <a:xfrm>
            <a:off x="8397935" y="4488549"/>
            <a:ext cx="1125162" cy="135929"/>
            <a:chOff x="3495602" y="2263467"/>
            <a:chExt cx="1003976" cy="121289"/>
          </a:xfrm>
        </p:grpSpPr>
        <p:cxnSp>
          <p:nvCxnSpPr>
            <p:cNvPr id="209" name="Shape 209"/>
            <p:cNvCxnSpPr/>
            <p:nvPr/>
          </p:nvCxnSpPr>
          <p:spPr>
            <a:xfrm>
              <a:off x="3531651" y="2325976"/>
              <a:ext cx="967927" cy="0"/>
            </a:xfrm>
            <a:prstGeom prst="straightConnector1">
              <a:avLst/>
            </a:prstGeom>
            <a:noFill/>
            <a:ln cap="flat" cmpd="sng" w="12700">
              <a:solidFill>
                <a:srgbClr val="A5A5A5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sp>
          <p:nvSpPr>
            <p:cNvPr id="210" name="Shape 210"/>
            <p:cNvSpPr/>
            <p:nvPr/>
          </p:nvSpPr>
          <p:spPr>
            <a:xfrm>
              <a:off x="3495602" y="2263467"/>
              <a:ext cx="123056" cy="12128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alibri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1" name="Shape 211"/>
          <p:cNvSpPr/>
          <p:nvPr/>
        </p:nvSpPr>
        <p:spPr>
          <a:xfrm>
            <a:off x="437617" y="5883418"/>
            <a:ext cx="1142097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rgbClr val="A17B45"/>
                </a:solidFill>
                <a:latin typeface="Calibri"/>
                <a:ea typeface="Calibri"/>
                <a:cs typeface="Calibri"/>
                <a:sym typeface="Calibri"/>
              </a:rPr>
              <a:t>*При этом грантовое финансирование начинается только после заключения договора о предоставлении гранта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02" name="Shape 1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" name="Shape 1003"/>
          <p:cNvSpPr/>
          <p:nvPr/>
        </p:nvSpPr>
        <p:spPr>
          <a:xfrm>
            <a:off x="532041" y="2283199"/>
            <a:ext cx="6787784" cy="31393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AutoNum type="arabicPeriod"/>
            </a:pPr>
            <a:r>
              <a:rPr lang="ru-RU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Какую проблему Вы решаете?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AutoNum type="arabicPeriod"/>
            </a:pPr>
            <a:r>
              <a:rPr b="0" i="0" lang="ru-RU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Опишите цели, задачи проекта (мероприятия,</a:t>
            </a:r>
            <a:r>
              <a:rPr b="0" i="0" lang="ru-RU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если возможно на данном этапе).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AutoNum type="arabicPeriod"/>
            </a:pPr>
            <a:r>
              <a:rPr lang="ru-RU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Расскажите,</a:t>
            </a:r>
            <a:r>
              <a:rPr lang="ru-RU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в чем состоит уникальность проекта (если возможно).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AutoNum type="arabicPeriod"/>
            </a:pPr>
            <a:r>
              <a:rPr b="0" i="0" lang="ru-RU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Расскажите,</a:t>
            </a:r>
            <a:r>
              <a:rPr b="0" i="0" lang="ru-RU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какая сумма средств планируется для реализации проекта, какую сумму Вы самостоятельно готовы привлечь?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AutoNum type="arabicPeriod"/>
            </a:pPr>
            <a:r>
              <a:rPr lang="ru-RU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Опишите</a:t>
            </a:r>
            <a:r>
              <a:rPr lang="ru-RU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опыт Вашей организации по реализации проектов </a:t>
            </a:r>
            <a:br>
              <a:rPr lang="ru-RU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по соответствующему направлению деятельности.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AutoNum type="arabicPeriod"/>
            </a:pPr>
            <a:r>
              <a:rPr lang="ru-RU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Расскажите/покажите (по возможности) сайт и (или) группу вашего проекта в социальных сетях.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4" name="Shape 1004"/>
          <p:cNvSpPr/>
          <p:nvPr/>
        </p:nvSpPr>
        <p:spPr>
          <a:xfrm>
            <a:off x="8089595" y="2245584"/>
            <a:ext cx="3079429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b="0" i="0" lang="ru-RU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Внимательно выслушиваете выступающего и помогаете улучшить проект по итогам</a:t>
            </a:r>
            <a:r>
              <a:rPr b="0" i="0" lang="ru-RU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выступления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05" name="Shape 1005"/>
          <p:cNvCxnSpPr/>
          <p:nvPr/>
        </p:nvCxnSpPr>
        <p:spPr>
          <a:xfrm>
            <a:off x="2414748" y="1986730"/>
            <a:ext cx="1695600" cy="0"/>
          </a:xfrm>
          <a:prstGeom prst="straightConnector1">
            <a:avLst/>
          </a:prstGeom>
          <a:noFill/>
          <a:ln cap="flat" cmpd="sng" w="25400">
            <a:solidFill>
              <a:srgbClr val="FFC000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1006" name="Shape 1006"/>
          <p:cNvSpPr/>
          <p:nvPr/>
        </p:nvSpPr>
        <p:spPr>
          <a:xfrm>
            <a:off x="8099724" y="4815564"/>
            <a:ext cx="3575074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b="0" i="0" lang="ru-RU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Выступление – до </a:t>
            </a:r>
            <a:r>
              <a:rPr b="1" i="0" lang="ru-RU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r>
              <a:rPr b="0" i="0" lang="ru-RU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минут</a:t>
            </a:r>
            <a:br>
              <a:rPr b="0" i="0" lang="ru-RU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ru-RU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Обратная связь – до </a:t>
            </a:r>
            <a:r>
              <a:rPr b="1" lang="ru-RU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r>
              <a:rPr lang="ru-RU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минут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7" name="Shape 1007"/>
          <p:cNvSpPr/>
          <p:nvPr/>
        </p:nvSpPr>
        <p:spPr>
          <a:xfrm>
            <a:off x="2290126" y="1589925"/>
            <a:ext cx="2101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rPr>
              <a:t>Выступающий</a:t>
            </a:r>
            <a:endParaRPr b="1" sz="2000">
              <a:solidFill>
                <a:srgbClr val="3C383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8" name="Shape 1008"/>
          <p:cNvSpPr/>
          <p:nvPr/>
        </p:nvSpPr>
        <p:spPr>
          <a:xfrm>
            <a:off x="9447600" y="1521675"/>
            <a:ext cx="1531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837"/>
              </a:buClr>
              <a:buSzPts val="2000"/>
              <a:buFont typeface="Calibri"/>
              <a:buNone/>
            </a:pPr>
            <a:r>
              <a:rPr b="1" lang="ru-RU" sz="2000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rPr>
              <a:t>Слушатель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9" name="Shape 1009"/>
          <p:cNvSpPr/>
          <p:nvPr/>
        </p:nvSpPr>
        <p:spPr>
          <a:xfrm>
            <a:off x="9447599" y="4004171"/>
            <a:ext cx="1286698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837"/>
              </a:buClr>
              <a:buSzPts val="2000"/>
              <a:buFont typeface="Calibri"/>
              <a:buNone/>
            </a:pPr>
            <a:r>
              <a:rPr b="1" lang="ru-RU" sz="2000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rPr>
              <a:t>Тайминг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10" name="Shape 10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8247" y="1327308"/>
            <a:ext cx="1346804" cy="918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1" name="Shape 10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99724" y="1327308"/>
            <a:ext cx="1132722" cy="777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2" name="Shape 10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099724" y="3678689"/>
            <a:ext cx="1195625" cy="10811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13" name="Shape 1013"/>
          <p:cNvCxnSpPr/>
          <p:nvPr/>
        </p:nvCxnSpPr>
        <p:spPr>
          <a:xfrm>
            <a:off x="9523799" y="1964544"/>
            <a:ext cx="1374900" cy="0"/>
          </a:xfrm>
          <a:prstGeom prst="straightConnector1">
            <a:avLst/>
          </a:prstGeom>
          <a:noFill/>
          <a:ln cap="flat" cmpd="sng" w="25400">
            <a:solidFill>
              <a:srgbClr val="FFC000"/>
            </a:solidFill>
            <a:prstDash val="solid"/>
            <a:miter lim="400000"/>
            <a:headEnd len="sm" w="sm" type="none"/>
            <a:tailEnd len="sm" w="sm" type="none"/>
          </a:ln>
        </p:spPr>
      </p:cxnSp>
      <p:cxnSp>
        <p:nvCxnSpPr>
          <p:cNvPr id="1014" name="Shape 1014"/>
          <p:cNvCxnSpPr/>
          <p:nvPr/>
        </p:nvCxnSpPr>
        <p:spPr>
          <a:xfrm>
            <a:off x="9447599" y="4404281"/>
            <a:ext cx="1183490" cy="0"/>
          </a:xfrm>
          <a:prstGeom prst="straightConnector1">
            <a:avLst/>
          </a:prstGeom>
          <a:noFill/>
          <a:ln cap="flat" cmpd="sng" w="25400">
            <a:solidFill>
              <a:srgbClr val="FFC000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1015" name="Shape 1015"/>
          <p:cNvSpPr txBox="1"/>
          <p:nvPr>
            <p:ph type="title"/>
          </p:nvPr>
        </p:nvSpPr>
        <p:spPr>
          <a:xfrm>
            <a:off x="2458720" y="195058"/>
            <a:ext cx="8895080" cy="81502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24E33"/>
              </a:buClr>
              <a:buSzPts val="2800"/>
              <a:buFont typeface="Calibri"/>
              <a:buNone/>
            </a:pPr>
            <a:r>
              <a:rPr b="1" i="0" lang="ru-RU" sz="2800" u="none" cap="none" strike="noStrike">
                <a:solidFill>
                  <a:srgbClr val="624E33"/>
                </a:solidFill>
                <a:latin typeface="Calibri"/>
                <a:ea typeface="Calibri"/>
                <a:cs typeface="Calibri"/>
                <a:sym typeface="Calibri"/>
              </a:rPr>
              <a:t>Скоро следующий конкурс</a:t>
            </a:r>
            <a:endParaRPr b="1" i="0" sz="2800" u="none" cap="none" strike="noStrike">
              <a:solidFill>
                <a:srgbClr val="624E3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0" name="Shape 1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1" name="Shape 10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42930" y="2368902"/>
            <a:ext cx="1454819" cy="1089126"/>
          </a:xfrm>
          <a:prstGeom prst="rect">
            <a:avLst/>
          </a:prstGeom>
          <a:noFill/>
          <a:ln>
            <a:noFill/>
          </a:ln>
        </p:spPr>
      </p:pic>
      <p:sp>
        <p:nvSpPr>
          <p:cNvPr id="1022" name="Shape 1022"/>
          <p:cNvSpPr txBox="1"/>
          <p:nvPr>
            <p:ph type="ctrTitle"/>
          </p:nvPr>
        </p:nvSpPr>
        <p:spPr>
          <a:xfrm>
            <a:off x="1524000" y="1041400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24E33"/>
              </a:buClr>
              <a:buSzPts val="6000"/>
              <a:buFont typeface="Calibri"/>
              <a:buNone/>
            </a:pPr>
            <a:r>
              <a:rPr b="1" i="0" lang="ru-RU" sz="6000" u="none" cap="none" strike="noStrike">
                <a:solidFill>
                  <a:srgbClr val="624E33"/>
                </a:solidFill>
                <a:latin typeface="Calibri"/>
                <a:ea typeface="Calibri"/>
                <a:cs typeface="Calibri"/>
                <a:sym typeface="Calibri"/>
              </a:rPr>
              <a:t>президентскиегранты.рф</a:t>
            </a:r>
            <a:endParaRPr/>
          </a:p>
        </p:txBody>
      </p:sp>
      <p:sp>
        <p:nvSpPr>
          <p:cNvPr id="1023" name="Shape 1023"/>
          <p:cNvSpPr txBox="1"/>
          <p:nvPr>
            <p:ph idx="1" type="subTitle"/>
          </p:nvPr>
        </p:nvSpPr>
        <p:spPr>
          <a:xfrm>
            <a:off x="1524000" y="3709763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C3837"/>
              </a:buClr>
              <a:buSzPts val="2400"/>
              <a:buFont typeface="Arial"/>
              <a:buNone/>
            </a:pPr>
            <a:r>
              <a:rPr b="0" i="0" lang="ru-RU" sz="2400" u="none" cap="none" strike="noStrike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rPr>
              <a:t>office@pgrants.ru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C3837"/>
              </a:buClr>
              <a:buSzPts val="2400"/>
              <a:buFont typeface="Arial"/>
              <a:buNone/>
            </a:pPr>
            <a:r>
              <a:rPr b="0" i="0" lang="ru-RU" sz="2400" u="none" cap="none" strike="noStrike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rPr>
              <a:t>+7 (495) 150-42-22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rgbClr val="3C3837"/>
              </a:buClr>
              <a:buSzPts val="2400"/>
              <a:buFont typeface="Arial"/>
              <a:buNone/>
            </a:pPr>
            <a:r>
              <a:rPr b="0" i="0" lang="ru-RU" sz="2400" u="none" cap="none" strike="noStrike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/pgrants</a:t>
            </a:r>
            <a:endParaRPr b="0" i="0" sz="2400" u="none" cap="none" strike="noStrike">
              <a:solidFill>
                <a:srgbClr val="3C383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4" name="Shape 10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62915" y="4744812"/>
            <a:ext cx="2043152" cy="5435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/>
          <p:nvPr>
            <p:ph type="title"/>
          </p:nvPr>
        </p:nvSpPr>
        <p:spPr>
          <a:xfrm>
            <a:off x="2458720" y="195058"/>
            <a:ext cx="8895080" cy="81502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24E33"/>
              </a:buClr>
              <a:buSzPts val="2800"/>
              <a:buFont typeface="Calibri"/>
              <a:buNone/>
            </a:pPr>
            <a:r>
              <a:rPr b="1" i="0" lang="ru-RU" sz="2800" u="none" cap="none" strike="noStrike">
                <a:solidFill>
                  <a:srgbClr val="624E33"/>
                </a:solidFill>
                <a:latin typeface="Calibri"/>
                <a:ea typeface="Calibri"/>
                <a:cs typeface="Calibri"/>
                <a:sym typeface="Calibri"/>
              </a:rPr>
              <a:t>Участники конкурса</a:t>
            </a:r>
            <a:endParaRPr/>
          </a:p>
        </p:txBody>
      </p:sp>
      <p:sp>
        <p:nvSpPr>
          <p:cNvPr id="218" name="Shape 218"/>
          <p:cNvSpPr txBox="1"/>
          <p:nvPr>
            <p:ph idx="12" type="sldNum"/>
          </p:nvPr>
        </p:nvSpPr>
        <p:spPr>
          <a:xfrm>
            <a:off x="10683240" y="6356350"/>
            <a:ext cx="7696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200" u="none" cap="none" strike="noStrike">
                <a:solidFill>
                  <a:srgbClr val="C2A17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C2A1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Shape 219"/>
          <p:cNvSpPr txBox="1"/>
          <p:nvPr/>
        </p:nvSpPr>
        <p:spPr>
          <a:xfrm>
            <a:off x="1334180" y="1042513"/>
            <a:ext cx="4676777" cy="772614"/>
          </a:xfrm>
          <a:prstGeom prst="rect">
            <a:avLst/>
          </a:prstGeom>
          <a:noFill/>
          <a:ln>
            <a:noFill/>
          </a:ln>
        </p:spPr>
        <p:txBody>
          <a:bodyPr anchorCtr="0" anchor="t" bIns="47275" lIns="94575" spcFirstLastPara="1" rIns="94575" wrap="square" tIns="47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200" u="none" cap="none" strike="noStrike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rPr>
              <a:t>В конкурсе могут участвовать некоммерческие организации: </a:t>
            </a:r>
            <a:endParaRPr/>
          </a:p>
        </p:txBody>
      </p:sp>
      <p:sp>
        <p:nvSpPr>
          <p:cNvPr id="220" name="Shape 220"/>
          <p:cNvSpPr txBox="1"/>
          <p:nvPr/>
        </p:nvSpPr>
        <p:spPr>
          <a:xfrm>
            <a:off x="6906260" y="1220034"/>
            <a:ext cx="4979779" cy="434060"/>
          </a:xfrm>
          <a:prstGeom prst="rect">
            <a:avLst/>
          </a:prstGeom>
          <a:noFill/>
          <a:ln>
            <a:noFill/>
          </a:ln>
        </p:spPr>
        <p:txBody>
          <a:bodyPr anchorCtr="0" anchor="t" bIns="47275" lIns="94575" spcFirstLastPara="1" rIns="94575" wrap="square" tIns="47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200" u="none" cap="none" strike="noStrike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rPr>
              <a:t>В конкурсе не могут участвовать:</a:t>
            </a:r>
            <a:endParaRPr/>
          </a:p>
        </p:txBody>
      </p:sp>
      <p:sp>
        <p:nvSpPr>
          <p:cNvPr id="221" name="Shape 221"/>
          <p:cNvSpPr/>
          <p:nvPr/>
        </p:nvSpPr>
        <p:spPr>
          <a:xfrm>
            <a:off x="1354275" y="1886500"/>
            <a:ext cx="4593600" cy="46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59925" lvl="0" marL="186595" marR="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Noto Sans Symbols"/>
              <a:buChar char="▪"/>
            </a:pPr>
            <a:r>
              <a:rPr b="0" i="0" lang="ru-RU" sz="2100" u="none" cap="none" strike="noStrike">
                <a:solidFill>
                  <a:srgbClr val="413D3E"/>
                </a:solidFill>
                <a:latin typeface="Calibri"/>
                <a:ea typeface="Calibri"/>
                <a:cs typeface="Calibri"/>
                <a:sym typeface="Calibri"/>
              </a:rPr>
              <a:t>зарегистрированные не позднее,</a:t>
            </a:r>
            <a:br>
              <a:rPr b="0" i="0" lang="ru-RU" sz="2100" u="none" cap="none" strike="noStrike">
                <a:solidFill>
                  <a:srgbClr val="413D3E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ru-RU" sz="2100" u="none" cap="none" strike="noStrike">
                <a:solidFill>
                  <a:srgbClr val="413D3E"/>
                </a:solidFill>
                <a:latin typeface="Calibri"/>
                <a:ea typeface="Calibri"/>
                <a:cs typeface="Calibri"/>
                <a:sym typeface="Calibri"/>
              </a:rPr>
              <a:t>чем</a:t>
            </a:r>
            <a:r>
              <a:rPr b="1" i="0" lang="ru-RU" sz="2100" u="none" cap="none" strike="noStrike">
                <a:solidFill>
                  <a:srgbClr val="413D3E"/>
                </a:solidFill>
                <a:latin typeface="Calibri"/>
                <a:ea typeface="Calibri"/>
                <a:cs typeface="Calibri"/>
                <a:sym typeface="Calibri"/>
              </a:rPr>
              <a:t> за 1 год </a:t>
            </a:r>
            <a:r>
              <a:rPr b="0" i="0" lang="ru-RU" sz="2100" u="none" cap="none" strike="noStrike">
                <a:solidFill>
                  <a:srgbClr val="413D3E"/>
                </a:solidFill>
                <a:latin typeface="Calibri"/>
                <a:ea typeface="Calibri"/>
                <a:cs typeface="Calibri"/>
                <a:sym typeface="Calibri"/>
              </a:rPr>
              <a:t>до дня окончания приема заявок</a:t>
            </a:r>
            <a:r>
              <a:rPr b="1" i="0" lang="ru-RU" sz="2100" u="none" cap="none" strike="noStrike">
                <a:solidFill>
                  <a:srgbClr val="413D3E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b="0" i="0" lang="ru-RU" sz="2100" u="none" cap="none" strike="noStrike">
                <a:solidFill>
                  <a:srgbClr val="413D3E"/>
                </a:solidFill>
                <a:latin typeface="Calibri"/>
                <a:ea typeface="Calibri"/>
                <a:cs typeface="Calibri"/>
                <a:sym typeface="Calibri"/>
              </a:rPr>
              <a:t>а при запросе грантов до 500 тысяч рублей (кроме «ресурсных центров») – не позднее, чем </a:t>
            </a:r>
            <a:r>
              <a:rPr b="1" i="0" lang="ru-RU" sz="2100" u="none" cap="none" strike="noStrike">
                <a:solidFill>
                  <a:srgbClr val="413D3E"/>
                </a:solidFill>
                <a:latin typeface="Calibri"/>
                <a:ea typeface="Calibri"/>
                <a:cs typeface="Calibri"/>
                <a:sym typeface="Calibri"/>
              </a:rPr>
              <a:t>за 6 месяцев.</a:t>
            </a:r>
            <a:endParaRPr b="1" i="0" sz="2100" u="none" cap="none" strike="noStrike">
              <a:solidFill>
                <a:srgbClr val="413D3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59925" lvl="0" marL="186595" marR="0" rtl="0" algn="l"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Noto Sans Symbols"/>
              <a:buChar char="▪"/>
            </a:pPr>
            <a:r>
              <a:rPr b="0" i="0" lang="ru-RU" sz="2100" u="none" cap="none" strike="noStrike">
                <a:solidFill>
                  <a:srgbClr val="413D3E"/>
                </a:solidFill>
                <a:latin typeface="Calibri"/>
                <a:ea typeface="Calibri"/>
                <a:cs typeface="Calibri"/>
                <a:sym typeface="Calibri"/>
              </a:rPr>
              <a:t>не находящиеся в процессе ликвидации, банкротства,</a:t>
            </a:r>
            <a:br>
              <a:rPr b="0" i="0" lang="ru-RU" sz="2100" u="none" cap="none" strike="noStrike">
                <a:solidFill>
                  <a:srgbClr val="413D3E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ru-RU" sz="2100" u="none" cap="none" strike="noStrike">
                <a:solidFill>
                  <a:srgbClr val="413D3E"/>
                </a:solidFill>
                <a:latin typeface="Calibri"/>
                <a:ea typeface="Calibri"/>
                <a:cs typeface="Calibri"/>
                <a:sym typeface="Calibri"/>
              </a:rPr>
              <a:t>под действием решения суда</a:t>
            </a:r>
            <a:br>
              <a:rPr b="0" i="0" lang="ru-RU" sz="2100" u="none" cap="none" strike="noStrike">
                <a:solidFill>
                  <a:srgbClr val="413D3E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ru-RU" sz="2100" u="none" cap="none" strike="noStrike">
                <a:solidFill>
                  <a:srgbClr val="413D3E"/>
                </a:solidFill>
                <a:latin typeface="Calibri"/>
                <a:ea typeface="Calibri"/>
                <a:cs typeface="Calibri"/>
                <a:sym typeface="Calibri"/>
              </a:rPr>
              <a:t>о приостановлении деятельности</a:t>
            </a:r>
            <a:endParaRPr sz="2100"/>
          </a:p>
          <a:p>
            <a:pPr indent="-159925" lvl="0" marL="186595" marR="0" rtl="0" algn="l"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Noto Sans Symbols"/>
              <a:buChar char="▪"/>
            </a:pPr>
            <a:r>
              <a:rPr b="0" i="0" lang="ru-RU" sz="2100" u="none" cap="none" strike="noStrike">
                <a:solidFill>
                  <a:srgbClr val="413D3E"/>
                </a:solidFill>
                <a:latin typeface="Calibri"/>
                <a:ea typeface="Calibri"/>
                <a:cs typeface="Calibri"/>
                <a:sym typeface="Calibri"/>
              </a:rPr>
              <a:t>не имеющие просроченной задолженности по налогам</a:t>
            </a:r>
            <a:br>
              <a:rPr b="0" i="0" lang="ru-RU" sz="2100" u="none" cap="none" strike="noStrike">
                <a:solidFill>
                  <a:srgbClr val="413D3E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ru-RU" sz="2100" u="none" cap="none" strike="noStrike">
                <a:solidFill>
                  <a:srgbClr val="413D3E"/>
                </a:solidFill>
                <a:latin typeface="Calibri"/>
                <a:ea typeface="Calibri"/>
                <a:cs typeface="Calibri"/>
                <a:sym typeface="Calibri"/>
              </a:rPr>
              <a:t>и иным платежам в бюджет</a:t>
            </a:r>
            <a:endParaRPr sz="2100"/>
          </a:p>
        </p:txBody>
      </p:sp>
      <p:sp>
        <p:nvSpPr>
          <p:cNvPr id="222" name="Shape 222"/>
          <p:cNvSpPr/>
          <p:nvPr/>
        </p:nvSpPr>
        <p:spPr>
          <a:xfrm>
            <a:off x="6906260" y="1886510"/>
            <a:ext cx="5241850" cy="41626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57385" lvl="0" marL="186595" marR="0" rt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700"/>
              <a:buFont typeface="Noto Sans Symbols"/>
              <a:buChar char="▪"/>
            </a:pPr>
            <a:r>
              <a:rPr b="1" i="0" lang="ru-RU" sz="1700" u="none" cap="none" strike="noStrike">
                <a:solidFill>
                  <a:srgbClr val="413D3E"/>
                </a:solidFill>
                <a:latin typeface="Calibri"/>
                <a:ea typeface="Calibri"/>
                <a:cs typeface="Calibri"/>
                <a:sym typeface="Calibri"/>
              </a:rPr>
              <a:t>организации, созданные государством, регионами, муниципальными образованиями, государственными органами, органами местного самоуправления</a:t>
            </a:r>
            <a:endParaRPr sz="1700"/>
          </a:p>
          <a:p>
            <a:pPr indent="-157385" lvl="0" marL="186595" marR="0" rtl="0" algn="l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1700"/>
              <a:buFont typeface="Noto Sans Symbols"/>
              <a:buChar char="▪"/>
            </a:pPr>
            <a:r>
              <a:rPr b="0" i="0" lang="ru-RU" sz="1700" u="none" cap="none" strike="noStrike">
                <a:solidFill>
                  <a:srgbClr val="413D3E"/>
                </a:solidFill>
                <a:latin typeface="Calibri"/>
                <a:ea typeface="Calibri"/>
                <a:cs typeface="Calibri"/>
                <a:sym typeface="Calibri"/>
              </a:rPr>
              <a:t>потребительские кооперативы и их объединения</a:t>
            </a:r>
            <a:endParaRPr sz="1700"/>
          </a:p>
          <a:p>
            <a:pPr indent="-157385" lvl="0" marL="186595" marR="0" rtl="0" algn="l">
              <a:spcBef>
                <a:spcPts val="100"/>
              </a:spcBef>
              <a:spcAft>
                <a:spcPts val="0"/>
              </a:spcAft>
              <a:buClr>
                <a:schemeClr val="accent4"/>
              </a:buClr>
              <a:buSzPts val="1700"/>
              <a:buFont typeface="Noto Sans Symbols"/>
              <a:buChar char="▪"/>
            </a:pPr>
            <a:r>
              <a:rPr b="0" i="0" lang="ru-RU" sz="1700" u="none" cap="none" strike="noStrike">
                <a:solidFill>
                  <a:srgbClr val="413D3E"/>
                </a:solidFill>
                <a:latin typeface="Calibri"/>
                <a:ea typeface="Calibri"/>
                <a:cs typeface="Calibri"/>
                <a:sym typeface="Calibri"/>
              </a:rPr>
              <a:t>политические партии</a:t>
            </a:r>
            <a:endParaRPr sz="1700"/>
          </a:p>
          <a:p>
            <a:pPr indent="-157385" lvl="0" marL="186595" marR="0" rtl="0" algn="l">
              <a:spcBef>
                <a:spcPts val="100"/>
              </a:spcBef>
              <a:spcAft>
                <a:spcPts val="0"/>
              </a:spcAft>
              <a:buClr>
                <a:schemeClr val="accent4"/>
              </a:buClr>
              <a:buSzPts val="1700"/>
              <a:buFont typeface="Noto Sans Symbols"/>
              <a:buChar char="▪"/>
            </a:pPr>
            <a:r>
              <a:rPr b="0" i="0" lang="ru-RU" sz="1700" u="none" cap="none" strike="noStrike">
                <a:solidFill>
                  <a:srgbClr val="413D3E"/>
                </a:solidFill>
                <a:latin typeface="Calibri"/>
                <a:ea typeface="Calibri"/>
                <a:cs typeface="Calibri"/>
                <a:sym typeface="Calibri"/>
              </a:rPr>
              <a:t>саморегулируемые организации</a:t>
            </a:r>
            <a:endParaRPr sz="1700"/>
          </a:p>
          <a:p>
            <a:pPr indent="-157385" lvl="0" marL="186595" marR="0" rtl="0" algn="l">
              <a:spcBef>
                <a:spcPts val="100"/>
              </a:spcBef>
              <a:spcAft>
                <a:spcPts val="0"/>
              </a:spcAft>
              <a:buClr>
                <a:schemeClr val="accent4"/>
              </a:buClr>
              <a:buSzPts val="1700"/>
              <a:buFont typeface="Noto Sans Symbols"/>
              <a:buChar char="▪"/>
            </a:pPr>
            <a:r>
              <a:rPr b="0" i="0" lang="ru-RU" sz="1700" u="none" cap="none" strike="noStrike">
                <a:solidFill>
                  <a:srgbClr val="413D3E"/>
                </a:solidFill>
                <a:latin typeface="Calibri"/>
                <a:ea typeface="Calibri"/>
                <a:cs typeface="Calibri"/>
                <a:sym typeface="Calibri"/>
              </a:rPr>
              <a:t>объединения работодателей</a:t>
            </a:r>
            <a:endParaRPr sz="1700"/>
          </a:p>
          <a:p>
            <a:pPr indent="-157385" lvl="0" marL="186595" marR="0" rtl="0" algn="l">
              <a:spcBef>
                <a:spcPts val="100"/>
              </a:spcBef>
              <a:spcAft>
                <a:spcPts val="0"/>
              </a:spcAft>
              <a:buClr>
                <a:schemeClr val="accent4"/>
              </a:buClr>
              <a:buSzPts val="1700"/>
              <a:buFont typeface="Noto Sans Symbols"/>
              <a:buChar char="▪"/>
            </a:pPr>
            <a:r>
              <a:rPr b="0" i="0" lang="ru-RU" sz="1700" u="none" cap="none" strike="noStrike">
                <a:solidFill>
                  <a:srgbClr val="413D3E"/>
                </a:solidFill>
                <a:latin typeface="Calibri"/>
                <a:ea typeface="Calibri"/>
                <a:cs typeface="Calibri"/>
                <a:sym typeface="Calibri"/>
              </a:rPr>
              <a:t>торгово-промышленные палаты</a:t>
            </a:r>
            <a:endParaRPr sz="1700"/>
          </a:p>
          <a:p>
            <a:pPr indent="-157385" lvl="0" marL="186595" marR="0" rtl="0" algn="l">
              <a:spcBef>
                <a:spcPts val="100"/>
              </a:spcBef>
              <a:spcAft>
                <a:spcPts val="0"/>
              </a:spcAft>
              <a:buClr>
                <a:schemeClr val="accent4"/>
              </a:buClr>
              <a:buSzPts val="1700"/>
              <a:buFont typeface="Noto Sans Symbols"/>
              <a:buChar char="▪"/>
            </a:pPr>
            <a:r>
              <a:rPr b="0" i="0" lang="ru-RU" sz="1700" u="none" cap="none" strike="noStrike">
                <a:solidFill>
                  <a:srgbClr val="413D3E"/>
                </a:solidFill>
                <a:latin typeface="Calibri"/>
                <a:ea typeface="Calibri"/>
                <a:cs typeface="Calibri"/>
                <a:sym typeface="Calibri"/>
              </a:rPr>
              <a:t>товарищества собственников недвижимости</a:t>
            </a:r>
            <a:endParaRPr sz="1700"/>
          </a:p>
          <a:p>
            <a:pPr indent="-157385" lvl="0" marL="186595" marR="0" rtl="0" algn="l">
              <a:spcBef>
                <a:spcPts val="100"/>
              </a:spcBef>
              <a:spcAft>
                <a:spcPts val="0"/>
              </a:spcAft>
              <a:buClr>
                <a:schemeClr val="accent4"/>
              </a:buClr>
              <a:buSzPts val="1700"/>
              <a:buFont typeface="Noto Sans Symbols"/>
              <a:buChar char="▪"/>
            </a:pPr>
            <a:r>
              <a:rPr b="0" i="0" lang="ru-RU" sz="1700" u="none" cap="none" strike="noStrike">
                <a:solidFill>
                  <a:srgbClr val="413D3E"/>
                </a:solidFill>
                <a:latin typeface="Calibri"/>
                <a:ea typeface="Calibri"/>
                <a:cs typeface="Calibri"/>
                <a:sym typeface="Calibri"/>
              </a:rPr>
              <a:t>адвокатские палаты, адвокатские образования</a:t>
            </a:r>
            <a:endParaRPr sz="1700"/>
          </a:p>
          <a:p>
            <a:pPr indent="-157385" lvl="0" marL="186595" marR="0" rtl="0" algn="l">
              <a:spcBef>
                <a:spcPts val="100"/>
              </a:spcBef>
              <a:spcAft>
                <a:spcPts val="0"/>
              </a:spcAft>
              <a:buClr>
                <a:schemeClr val="accent4"/>
              </a:buClr>
              <a:buSzPts val="1700"/>
              <a:buFont typeface="Noto Sans Symbols"/>
              <a:buChar char="▪"/>
            </a:pPr>
            <a:r>
              <a:rPr b="0" i="0" lang="ru-RU" sz="1700" u="none" cap="none" strike="noStrike">
                <a:solidFill>
                  <a:srgbClr val="413D3E"/>
                </a:solidFill>
                <a:latin typeface="Calibri"/>
                <a:ea typeface="Calibri"/>
                <a:cs typeface="Calibri"/>
                <a:sym typeface="Calibri"/>
              </a:rPr>
              <a:t>нотариальные палаты</a:t>
            </a:r>
            <a:endParaRPr sz="1700"/>
          </a:p>
          <a:p>
            <a:pPr indent="-157385" lvl="0" marL="186595" marR="0" rtl="0" algn="l">
              <a:spcBef>
                <a:spcPts val="100"/>
              </a:spcBef>
              <a:spcAft>
                <a:spcPts val="0"/>
              </a:spcAft>
              <a:buClr>
                <a:schemeClr val="accent4"/>
              </a:buClr>
              <a:buSzPts val="1700"/>
              <a:buFont typeface="Noto Sans Symbols"/>
              <a:buChar char="▪"/>
            </a:pPr>
            <a:r>
              <a:rPr b="0" i="0" lang="ru-RU" sz="1700" u="none" cap="none" strike="noStrike">
                <a:solidFill>
                  <a:srgbClr val="413D3E"/>
                </a:solidFill>
                <a:latin typeface="Calibri"/>
                <a:ea typeface="Calibri"/>
                <a:cs typeface="Calibri"/>
                <a:sym typeface="Calibri"/>
              </a:rPr>
              <a:t>общественно-государственные организации</a:t>
            </a:r>
            <a:endParaRPr sz="1700"/>
          </a:p>
          <a:p>
            <a:pPr indent="-157385" lvl="0" marL="186595" marR="0" rtl="0" algn="l">
              <a:spcBef>
                <a:spcPts val="100"/>
              </a:spcBef>
              <a:spcAft>
                <a:spcPts val="0"/>
              </a:spcAft>
              <a:buClr>
                <a:schemeClr val="accent4"/>
              </a:buClr>
              <a:buSzPts val="1700"/>
              <a:buFont typeface="Noto Sans Symbols"/>
              <a:buChar char="▪"/>
            </a:pPr>
            <a:r>
              <a:rPr b="0" i="0" lang="ru-RU" sz="1700" u="none" cap="none" strike="noStrike">
                <a:solidFill>
                  <a:srgbClr val="413D3E"/>
                </a:solidFill>
                <a:latin typeface="Calibri"/>
                <a:ea typeface="Calibri"/>
                <a:cs typeface="Calibri"/>
                <a:sym typeface="Calibri"/>
              </a:rPr>
              <a:t>микрофинансовые организации</a:t>
            </a:r>
            <a:endParaRPr sz="1700"/>
          </a:p>
        </p:txBody>
      </p:sp>
      <p:grpSp>
        <p:nvGrpSpPr>
          <p:cNvPr id="223" name="Shape 223"/>
          <p:cNvGrpSpPr/>
          <p:nvPr/>
        </p:nvGrpSpPr>
        <p:grpSpPr>
          <a:xfrm>
            <a:off x="6092102" y="1038225"/>
            <a:ext cx="776902" cy="776902"/>
            <a:chOff x="7340534" y="1420945"/>
            <a:chExt cx="776902" cy="776902"/>
          </a:xfrm>
        </p:grpSpPr>
        <p:sp>
          <p:nvSpPr>
            <p:cNvPr id="224" name="Shape 224"/>
            <p:cNvSpPr/>
            <p:nvPr/>
          </p:nvSpPr>
          <p:spPr>
            <a:xfrm>
              <a:off x="7340534" y="1420945"/>
              <a:ext cx="776902" cy="776902"/>
            </a:xfrm>
            <a:prstGeom prst="ellipse">
              <a:avLst/>
            </a:prstGeom>
            <a:noFill/>
            <a:ln cap="flat" cmpd="sng" w="127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25" name="Shape 225"/>
            <p:cNvGrpSpPr/>
            <p:nvPr/>
          </p:nvGrpSpPr>
          <p:grpSpPr>
            <a:xfrm>
              <a:off x="7559158" y="1639569"/>
              <a:ext cx="345901" cy="345901"/>
              <a:chOff x="200885" y="4160842"/>
              <a:chExt cx="254370" cy="254370"/>
            </a:xfrm>
          </p:grpSpPr>
          <p:cxnSp>
            <p:nvCxnSpPr>
              <p:cNvPr id="226" name="Shape 226"/>
              <p:cNvCxnSpPr/>
              <p:nvPr/>
            </p:nvCxnSpPr>
            <p:spPr>
              <a:xfrm flipH="1" rot="10800000">
                <a:off x="200885" y="4160842"/>
                <a:ext cx="254370" cy="254370"/>
              </a:xfrm>
              <a:prstGeom prst="straightConnector1">
                <a:avLst/>
              </a:prstGeom>
              <a:noFill/>
              <a:ln cap="rnd" cmpd="sng" w="31750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27" name="Shape 227"/>
              <p:cNvCxnSpPr/>
              <p:nvPr/>
            </p:nvCxnSpPr>
            <p:spPr>
              <a:xfrm rot="10800000">
                <a:off x="200885" y="4160842"/>
                <a:ext cx="254370" cy="254370"/>
              </a:xfrm>
              <a:prstGeom prst="straightConnector1">
                <a:avLst/>
              </a:prstGeom>
              <a:noFill/>
              <a:ln cap="rnd" cmpd="sng" w="31750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</p:grpSp>
      <p:grpSp>
        <p:nvGrpSpPr>
          <p:cNvPr id="228" name="Shape 228"/>
          <p:cNvGrpSpPr/>
          <p:nvPr/>
        </p:nvGrpSpPr>
        <p:grpSpPr>
          <a:xfrm>
            <a:off x="506303" y="1039474"/>
            <a:ext cx="776902" cy="776902"/>
            <a:chOff x="2906577" y="499658"/>
            <a:chExt cx="513441" cy="513441"/>
          </a:xfrm>
        </p:grpSpPr>
        <p:sp>
          <p:nvSpPr>
            <p:cNvPr id="229" name="Shape 229"/>
            <p:cNvSpPr/>
            <p:nvPr/>
          </p:nvSpPr>
          <p:spPr>
            <a:xfrm>
              <a:off x="2906577" y="499658"/>
              <a:ext cx="513441" cy="513441"/>
            </a:xfrm>
            <a:prstGeom prst="ellipse">
              <a:avLst/>
            </a:prstGeom>
            <a:noFill/>
            <a:ln cap="flat" cmpd="sng" w="12700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30" name="Shape 230"/>
            <p:cNvGrpSpPr/>
            <p:nvPr/>
          </p:nvGrpSpPr>
          <p:grpSpPr>
            <a:xfrm>
              <a:off x="3009063" y="671259"/>
              <a:ext cx="307050" cy="182319"/>
              <a:chOff x="26861" y="4160842"/>
              <a:chExt cx="428394" cy="254370"/>
            </a:xfrm>
          </p:grpSpPr>
          <p:cxnSp>
            <p:nvCxnSpPr>
              <p:cNvPr id="231" name="Shape 231"/>
              <p:cNvCxnSpPr/>
              <p:nvPr/>
            </p:nvCxnSpPr>
            <p:spPr>
              <a:xfrm flipH="1" rot="10800000">
                <a:off x="200885" y="4160842"/>
                <a:ext cx="254370" cy="254370"/>
              </a:xfrm>
              <a:prstGeom prst="straightConnector1">
                <a:avLst/>
              </a:prstGeom>
              <a:noFill/>
              <a:ln cap="rnd" cmpd="sng" w="31750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32" name="Shape 232"/>
              <p:cNvCxnSpPr/>
              <p:nvPr/>
            </p:nvCxnSpPr>
            <p:spPr>
              <a:xfrm rot="10800000">
                <a:off x="26861" y="4241289"/>
                <a:ext cx="167054" cy="167054"/>
              </a:xfrm>
              <a:prstGeom prst="straightConnector1">
                <a:avLst/>
              </a:prstGeom>
              <a:noFill/>
              <a:ln cap="rnd" cmpd="sng" w="31750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/>
          <p:nvPr>
            <p:ph type="title"/>
          </p:nvPr>
        </p:nvSpPr>
        <p:spPr>
          <a:xfrm>
            <a:off x="2458720" y="195058"/>
            <a:ext cx="8895080" cy="81502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24E33"/>
              </a:buClr>
              <a:buSzPts val="2800"/>
              <a:buFont typeface="Calibri"/>
              <a:buNone/>
            </a:pPr>
            <a:r>
              <a:rPr b="1" i="0" lang="ru-RU" sz="2800" u="none" cap="none" strike="noStrike">
                <a:solidFill>
                  <a:srgbClr val="624E33"/>
                </a:solidFill>
                <a:latin typeface="Calibri"/>
                <a:ea typeface="Calibri"/>
                <a:cs typeface="Calibri"/>
                <a:sym typeface="Calibri"/>
              </a:rPr>
              <a:t>Грантовые направления</a:t>
            </a:r>
            <a:endParaRPr/>
          </a:p>
        </p:txBody>
      </p:sp>
      <p:sp>
        <p:nvSpPr>
          <p:cNvPr id="239" name="Shape 239"/>
          <p:cNvSpPr txBox="1"/>
          <p:nvPr>
            <p:ph idx="12" type="sldNum"/>
          </p:nvPr>
        </p:nvSpPr>
        <p:spPr>
          <a:xfrm>
            <a:off x="10683240" y="6356350"/>
            <a:ext cx="7696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200" u="none" cap="none" strike="noStrike">
                <a:solidFill>
                  <a:srgbClr val="C2A17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C2A1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Shape 240"/>
          <p:cNvSpPr/>
          <p:nvPr/>
        </p:nvSpPr>
        <p:spPr>
          <a:xfrm>
            <a:off x="1804153" y="1159329"/>
            <a:ext cx="1615715" cy="1169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400" u="none" cap="none" strike="noStrike">
                <a:solidFill>
                  <a:srgbClr val="413D3E"/>
                </a:solidFill>
                <a:latin typeface="Calibri"/>
                <a:ea typeface="Calibri"/>
                <a:cs typeface="Calibri"/>
                <a:sym typeface="Calibri"/>
              </a:rPr>
              <a:t>Социальное обслуживание, </a:t>
            </a:r>
            <a:br>
              <a:rPr b="0" i="0" lang="ru-RU" sz="1400" u="none" cap="none" strike="noStrike">
                <a:solidFill>
                  <a:srgbClr val="413D3E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ru-RU" sz="1400" u="none" cap="none" strike="noStrike">
                <a:solidFill>
                  <a:srgbClr val="413D3E"/>
                </a:solidFill>
                <a:latin typeface="Calibri"/>
                <a:ea typeface="Calibri"/>
                <a:cs typeface="Calibri"/>
                <a:sym typeface="Calibri"/>
              </a:rPr>
              <a:t>социальная поддержка, </a:t>
            </a:r>
            <a:br>
              <a:rPr b="0" i="0" lang="ru-RU" sz="1400" u="none" cap="none" strike="noStrike">
                <a:solidFill>
                  <a:srgbClr val="413D3E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ru-RU" sz="1400" u="none" cap="none" strike="noStrike">
                <a:solidFill>
                  <a:srgbClr val="413D3E"/>
                </a:solidFill>
                <a:latin typeface="Calibri"/>
                <a:ea typeface="Calibri"/>
                <a:cs typeface="Calibri"/>
                <a:sym typeface="Calibri"/>
              </a:rPr>
              <a:t>и защита граждан</a:t>
            </a:r>
            <a:endParaRPr/>
          </a:p>
        </p:txBody>
      </p:sp>
      <p:sp>
        <p:nvSpPr>
          <p:cNvPr id="241" name="Shape 241"/>
          <p:cNvSpPr/>
          <p:nvPr/>
        </p:nvSpPr>
        <p:spPr>
          <a:xfrm>
            <a:off x="1804153" y="3714842"/>
            <a:ext cx="1519695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400" u="none" cap="none" strike="noStrike">
                <a:solidFill>
                  <a:srgbClr val="413D3E"/>
                </a:solidFill>
                <a:latin typeface="Calibri"/>
                <a:ea typeface="Calibri"/>
                <a:cs typeface="Calibri"/>
                <a:sym typeface="Calibri"/>
              </a:rPr>
              <a:t>Поддержка семьи, </a:t>
            </a:r>
            <a:br>
              <a:rPr b="0" i="0" lang="ru-RU" sz="1400" u="none" cap="none" strike="noStrike">
                <a:solidFill>
                  <a:srgbClr val="413D3E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ru-RU" sz="1400" u="none" cap="none" strike="noStrike">
                <a:solidFill>
                  <a:srgbClr val="413D3E"/>
                </a:solidFill>
                <a:latin typeface="Calibri"/>
                <a:ea typeface="Calibri"/>
                <a:cs typeface="Calibri"/>
                <a:sym typeface="Calibri"/>
              </a:rPr>
              <a:t>материнства, отцовства </a:t>
            </a:r>
            <a:br>
              <a:rPr b="0" i="0" lang="ru-RU" sz="1400" u="none" cap="none" strike="noStrike">
                <a:solidFill>
                  <a:srgbClr val="413D3E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ru-RU" sz="1400" u="none" cap="none" strike="noStrike">
                <a:solidFill>
                  <a:srgbClr val="413D3E"/>
                </a:solidFill>
                <a:latin typeface="Calibri"/>
                <a:ea typeface="Calibri"/>
                <a:cs typeface="Calibri"/>
                <a:sym typeface="Calibri"/>
              </a:rPr>
              <a:t>и детства</a:t>
            </a:r>
            <a:endParaRPr/>
          </a:p>
        </p:txBody>
      </p:sp>
      <p:sp>
        <p:nvSpPr>
          <p:cNvPr id="242" name="Shape 242"/>
          <p:cNvSpPr/>
          <p:nvPr/>
        </p:nvSpPr>
        <p:spPr>
          <a:xfrm>
            <a:off x="1804153" y="5006676"/>
            <a:ext cx="1787872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400" u="none" cap="none" strike="noStrike">
                <a:solidFill>
                  <a:srgbClr val="413D3E"/>
                </a:solidFill>
                <a:latin typeface="Calibri"/>
                <a:ea typeface="Calibri"/>
                <a:cs typeface="Calibri"/>
                <a:sym typeface="Calibri"/>
              </a:rPr>
              <a:t>Поддержка молодежных </a:t>
            </a:r>
            <a:br>
              <a:rPr b="0" i="0" lang="ru-RU" sz="1400" u="none" cap="none" strike="noStrike">
                <a:solidFill>
                  <a:srgbClr val="413D3E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ru-RU" sz="1400" u="none" cap="none" strike="noStrike">
                <a:solidFill>
                  <a:srgbClr val="413D3E"/>
                </a:solidFill>
                <a:latin typeface="Calibri"/>
                <a:ea typeface="Calibri"/>
                <a:cs typeface="Calibri"/>
                <a:sym typeface="Calibri"/>
              </a:rPr>
              <a:t>проектов</a:t>
            </a:r>
            <a:endParaRPr/>
          </a:p>
        </p:txBody>
      </p:sp>
      <p:sp>
        <p:nvSpPr>
          <p:cNvPr id="243" name="Shape 243"/>
          <p:cNvSpPr/>
          <p:nvPr/>
        </p:nvSpPr>
        <p:spPr>
          <a:xfrm>
            <a:off x="7147840" y="5006676"/>
            <a:ext cx="1551370" cy="1169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400" u="none" cap="none" strike="noStrike">
                <a:solidFill>
                  <a:srgbClr val="413D3E"/>
                </a:solidFill>
                <a:latin typeface="Calibri"/>
                <a:ea typeface="Calibri"/>
                <a:cs typeface="Calibri"/>
                <a:sym typeface="Calibri"/>
              </a:rPr>
              <a:t>Поддержка проектов </a:t>
            </a:r>
            <a:br>
              <a:rPr b="0" i="0" lang="ru-RU" sz="1400" u="none" cap="none" strike="noStrike">
                <a:solidFill>
                  <a:srgbClr val="413D3E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ru-RU" sz="1400" u="none" cap="none" strike="noStrike">
                <a:solidFill>
                  <a:srgbClr val="413D3E"/>
                </a:solidFill>
                <a:latin typeface="Calibri"/>
                <a:ea typeface="Calibri"/>
                <a:cs typeface="Calibri"/>
                <a:sym typeface="Calibri"/>
              </a:rPr>
              <a:t>в области науки, </a:t>
            </a:r>
            <a:br>
              <a:rPr b="0" i="0" lang="ru-RU" sz="1400" u="none" cap="none" strike="noStrike">
                <a:solidFill>
                  <a:srgbClr val="413D3E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ru-RU" sz="1400" u="none" cap="none" strike="noStrike">
                <a:solidFill>
                  <a:srgbClr val="413D3E"/>
                </a:solidFill>
                <a:latin typeface="Calibri"/>
                <a:ea typeface="Calibri"/>
                <a:cs typeface="Calibri"/>
                <a:sym typeface="Calibri"/>
              </a:rPr>
              <a:t>образования, просвещения</a:t>
            </a:r>
            <a:endParaRPr/>
          </a:p>
        </p:txBody>
      </p:sp>
      <p:sp>
        <p:nvSpPr>
          <p:cNvPr id="244" name="Shape 244"/>
          <p:cNvSpPr/>
          <p:nvPr/>
        </p:nvSpPr>
        <p:spPr>
          <a:xfrm>
            <a:off x="4356668" y="2448519"/>
            <a:ext cx="1674325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400" u="none" cap="none" strike="noStrike">
                <a:solidFill>
                  <a:srgbClr val="413D3E"/>
                </a:solidFill>
                <a:latin typeface="Calibri"/>
                <a:ea typeface="Calibri"/>
                <a:cs typeface="Calibri"/>
                <a:sym typeface="Calibri"/>
              </a:rPr>
              <a:t>Сохранение </a:t>
            </a:r>
            <a:br>
              <a:rPr b="0" i="0" lang="ru-RU" sz="1400" u="none" cap="none" strike="noStrike">
                <a:solidFill>
                  <a:srgbClr val="413D3E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ru-RU" sz="1400" u="none" cap="none" strike="noStrike">
                <a:solidFill>
                  <a:srgbClr val="413D3E"/>
                </a:solidFill>
                <a:latin typeface="Calibri"/>
                <a:ea typeface="Calibri"/>
                <a:cs typeface="Calibri"/>
                <a:sym typeface="Calibri"/>
              </a:rPr>
              <a:t>исторической </a:t>
            </a:r>
            <a:br>
              <a:rPr b="0" i="0" lang="ru-RU" sz="1400" u="none" cap="none" strike="noStrike">
                <a:solidFill>
                  <a:srgbClr val="413D3E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ru-RU" sz="1400" u="none" cap="none" strike="noStrike">
                <a:solidFill>
                  <a:srgbClr val="413D3E"/>
                </a:solidFill>
                <a:latin typeface="Calibri"/>
                <a:ea typeface="Calibri"/>
                <a:cs typeface="Calibri"/>
                <a:sym typeface="Calibri"/>
              </a:rPr>
              <a:t>памяти</a:t>
            </a:r>
            <a:endParaRPr/>
          </a:p>
        </p:txBody>
      </p:sp>
      <p:sp>
        <p:nvSpPr>
          <p:cNvPr id="245" name="Shape 245"/>
          <p:cNvSpPr/>
          <p:nvPr/>
        </p:nvSpPr>
        <p:spPr>
          <a:xfrm>
            <a:off x="4399614" y="5006676"/>
            <a:ext cx="1631379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400" u="none" cap="none" strike="noStrike">
                <a:solidFill>
                  <a:srgbClr val="413D3E"/>
                </a:solidFill>
                <a:latin typeface="Calibri"/>
                <a:ea typeface="Calibri"/>
                <a:cs typeface="Calibri"/>
                <a:sym typeface="Calibri"/>
              </a:rPr>
              <a:t>Охрана окружающей </a:t>
            </a:r>
            <a:br>
              <a:rPr b="0" i="0" lang="ru-RU" sz="1400" u="none" cap="none" strike="noStrike">
                <a:solidFill>
                  <a:srgbClr val="413D3E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ru-RU" sz="1400" u="none" cap="none" strike="noStrike">
                <a:solidFill>
                  <a:srgbClr val="413D3E"/>
                </a:solidFill>
                <a:latin typeface="Calibri"/>
                <a:ea typeface="Calibri"/>
                <a:cs typeface="Calibri"/>
                <a:sym typeface="Calibri"/>
              </a:rPr>
              <a:t>среды и защита животных</a:t>
            </a:r>
            <a:endParaRPr/>
          </a:p>
        </p:txBody>
      </p:sp>
      <p:sp>
        <p:nvSpPr>
          <p:cNvPr id="246" name="Shape 246"/>
          <p:cNvSpPr/>
          <p:nvPr/>
        </p:nvSpPr>
        <p:spPr>
          <a:xfrm>
            <a:off x="7054350" y="2448519"/>
            <a:ext cx="1909773" cy="1169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400" u="none" cap="none" strike="noStrike">
                <a:solidFill>
                  <a:srgbClr val="413D3E"/>
                </a:solidFill>
                <a:latin typeface="Calibri"/>
                <a:ea typeface="Calibri"/>
                <a:cs typeface="Calibri"/>
                <a:sym typeface="Calibri"/>
              </a:rPr>
              <a:t>Развитие общественной </a:t>
            </a:r>
            <a:br>
              <a:rPr b="0" i="0" lang="ru-RU" sz="1400" u="none" cap="none" strike="noStrike">
                <a:solidFill>
                  <a:srgbClr val="413D3E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ru-RU" sz="1400" u="none" cap="none" strike="noStrike">
                <a:solidFill>
                  <a:srgbClr val="413D3E"/>
                </a:solidFill>
                <a:latin typeface="Calibri"/>
                <a:ea typeface="Calibri"/>
                <a:cs typeface="Calibri"/>
                <a:sym typeface="Calibri"/>
              </a:rPr>
              <a:t>дипломатии и поддержка </a:t>
            </a:r>
            <a:br>
              <a:rPr b="0" i="0" lang="ru-RU" sz="1400" u="none" cap="none" strike="noStrike">
                <a:solidFill>
                  <a:srgbClr val="413D3E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ru-RU" sz="1400" u="none" cap="none" strike="noStrike">
                <a:solidFill>
                  <a:srgbClr val="413D3E"/>
                </a:solidFill>
                <a:latin typeface="Calibri"/>
                <a:ea typeface="Calibri"/>
                <a:cs typeface="Calibri"/>
                <a:sym typeface="Calibri"/>
              </a:rPr>
              <a:t>соотечественников</a:t>
            </a:r>
            <a:endParaRPr/>
          </a:p>
        </p:txBody>
      </p:sp>
      <p:sp>
        <p:nvSpPr>
          <p:cNvPr id="247" name="Shape 247"/>
          <p:cNvSpPr/>
          <p:nvPr/>
        </p:nvSpPr>
        <p:spPr>
          <a:xfrm>
            <a:off x="7080885" y="3714842"/>
            <a:ext cx="1410162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400" u="none" cap="none" strike="noStrike">
                <a:solidFill>
                  <a:srgbClr val="413D3E"/>
                </a:solidFill>
                <a:latin typeface="Calibri"/>
                <a:ea typeface="Calibri"/>
                <a:cs typeface="Calibri"/>
                <a:sym typeface="Calibri"/>
              </a:rPr>
              <a:t>Развитие институтов </a:t>
            </a:r>
            <a:br>
              <a:rPr b="0" i="0" lang="ru-RU" sz="1400" u="none" cap="none" strike="noStrike">
                <a:solidFill>
                  <a:srgbClr val="413D3E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ru-RU" sz="1400" u="none" cap="none" strike="noStrike">
                <a:solidFill>
                  <a:srgbClr val="413D3E"/>
                </a:solidFill>
                <a:latin typeface="Calibri"/>
                <a:ea typeface="Calibri"/>
                <a:cs typeface="Calibri"/>
                <a:sym typeface="Calibri"/>
              </a:rPr>
              <a:t>гражданского общества</a:t>
            </a:r>
            <a:endParaRPr/>
          </a:p>
        </p:txBody>
      </p:sp>
      <p:pic>
        <p:nvPicPr>
          <p:cNvPr id="248" name="Shape 2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4822" y="1245209"/>
            <a:ext cx="797947" cy="758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Shape 2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0434" y="3755629"/>
            <a:ext cx="1046722" cy="776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Shape 25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25261" y="5056880"/>
            <a:ext cx="697068" cy="713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Shape 25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202494" y="5056880"/>
            <a:ext cx="797947" cy="780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Shape 25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497810" y="2536953"/>
            <a:ext cx="831901" cy="696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Shape 25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561564" y="3763191"/>
            <a:ext cx="628193" cy="829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Shape 25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3413522" y="5056880"/>
            <a:ext cx="1010169" cy="738526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Shape 255"/>
          <p:cNvSpPr/>
          <p:nvPr/>
        </p:nvSpPr>
        <p:spPr>
          <a:xfrm>
            <a:off x="1804153" y="2448519"/>
            <a:ext cx="1548643" cy="1169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400" u="none" cap="none" strike="noStrike">
                <a:solidFill>
                  <a:srgbClr val="413D3E"/>
                </a:solidFill>
                <a:latin typeface="Calibri"/>
                <a:ea typeface="Calibri"/>
                <a:cs typeface="Calibri"/>
                <a:sym typeface="Calibri"/>
              </a:rPr>
              <a:t>Охрана здоровья граждан, </a:t>
            </a:r>
            <a:br>
              <a:rPr b="0" i="0" lang="ru-RU" sz="1400" u="none" cap="none" strike="noStrike">
                <a:solidFill>
                  <a:srgbClr val="413D3E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ru-RU" sz="1400" u="none" cap="none" strike="noStrike">
                <a:solidFill>
                  <a:srgbClr val="413D3E"/>
                </a:solidFill>
                <a:latin typeface="Calibri"/>
                <a:ea typeface="Calibri"/>
                <a:cs typeface="Calibri"/>
                <a:sym typeface="Calibri"/>
              </a:rPr>
              <a:t>пропаганда здорового </a:t>
            </a:r>
            <a:br>
              <a:rPr b="0" i="0" lang="ru-RU" sz="1400" u="none" cap="none" strike="noStrike">
                <a:solidFill>
                  <a:srgbClr val="413D3E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ru-RU" sz="1400" u="none" cap="none" strike="noStrike">
                <a:solidFill>
                  <a:srgbClr val="413D3E"/>
                </a:solidFill>
                <a:latin typeface="Calibri"/>
                <a:ea typeface="Calibri"/>
                <a:cs typeface="Calibri"/>
                <a:sym typeface="Calibri"/>
              </a:rPr>
              <a:t>образа жизни</a:t>
            </a:r>
            <a:endParaRPr/>
          </a:p>
        </p:txBody>
      </p:sp>
      <p:sp>
        <p:nvSpPr>
          <p:cNvPr id="256" name="Shape 256"/>
          <p:cNvSpPr/>
          <p:nvPr/>
        </p:nvSpPr>
        <p:spPr>
          <a:xfrm>
            <a:off x="4356669" y="1159329"/>
            <a:ext cx="1567882" cy="1169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400" u="none" cap="none" strike="noStrike">
                <a:solidFill>
                  <a:srgbClr val="413D3E"/>
                </a:solidFill>
                <a:latin typeface="Calibri"/>
                <a:ea typeface="Calibri"/>
                <a:cs typeface="Calibri"/>
                <a:sym typeface="Calibri"/>
              </a:rPr>
              <a:t>Поддержка проектов </a:t>
            </a:r>
            <a:br>
              <a:rPr b="0" i="0" lang="ru-RU" sz="1400" u="none" cap="none" strike="noStrike">
                <a:solidFill>
                  <a:srgbClr val="413D3E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ru-RU" sz="1400" u="none" cap="none" strike="noStrike">
                <a:solidFill>
                  <a:srgbClr val="413D3E"/>
                </a:solidFill>
                <a:latin typeface="Calibri"/>
                <a:ea typeface="Calibri"/>
                <a:cs typeface="Calibri"/>
                <a:sym typeface="Calibri"/>
              </a:rPr>
              <a:t>в области культуры </a:t>
            </a:r>
            <a:br>
              <a:rPr b="0" i="0" lang="ru-RU" sz="1400" u="none" cap="none" strike="noStrike">
                <a:solidFill>
                  <a:srgbClr val="413D3E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ru-RU" sz="1400" u="none" cap="none" strike="noStrike">
                <a:solidFill>
                  <a:srgbClr val="413D3E"/>
                </a:solidFill>
                <a:latin typeface="Calibri"/>
                <a:ea typeface="Calibri"/>
                <a:cs typeface="Calibri"/>
                <a:sym typeface="Calibri"/>
              </a:rPr>
              <a:t>и искусства</a:t>
            </a:r>
            <a:endParaRPr/>
          </a:p>
        </p:txBody>
      </p:sp>
      <p:sp>
        <p:nvSpPr>
          <p:cNvPr id="257" name="Shape 257"/>
          <p:cNvSpPr/>
          <p:nvPr/>
        </p:nvSpPr>
        <p:spPr>
          <a:xfrm>
            <a:off x="7025549" y="1159329"/>
            <a:ext cx="2099020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400" u="none" cap="none" strike="noStrike">
                <a:solidFill>
                  <a:srgbClr val="413D3E"/>
                </a:solidFill>
                <a:latin typeface="Calibri"/>
                <a:ea typeface="Calibri"/>
                <a:cs typeface="Calibri"/>
                <a:sym typeface="Calibri"/>
              </a:rPr>
              <a:t>Укрепление </a:t>
            </a:r>
            <a:br>
              <a:rPr b="0" i="0" lang="ru-RU" sz="1400" u="none" cap="none" strike="noStrike">
                <a:solidFill>
                  <a:srgbClr val="413D3E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ru-RU" sz="1400" u="none" cap="none" strike="noStrike">
                <a:solidFill>
                  <a:srgbClr val="413D3E"/>
                </a:solidFill>
                <a:latin typeface="Calibri"/>
                <a:ea typeface="Calibri"/>
                <a:cs typeface="Calibri"/>
                <a:sym typeface="Calibri"/>
              </a:rPr>
              <a:t>межнационального </a:t>
            </a:r>
            <a:br>
              <a:rPr b="0" i="0" lang="ru-RU" sz="1400" u="none" cap="none" strike="noStrike">
                <a:solidFill>
                  <a:srgbClr val="413D3E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ru-RU" sz="1400" u="none" cap="none" strike="noStrike">
                <a:solidFill>
                  <a:srgbClr val="413D3E"/>
                </a:solidFill>
                <a:latin typeface="Calibri"/>
                <a:ea typeface="Calibri"/>
                <a:cs typeface="Calibri"/>
                <a:sym typeface="Calibri"/>
              </a:rPr>
              <a:t>и межрелигиозного согласия</a:t>
            </a:r>
            <a:endParaRPr/>
          </a:p>
        </p:txBody>
      </p:sp>
      <p:pic>
        <p:nvPicPr>
          <p:cNvPr id="258" name="Shape 258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912174" y="2527966"/>
            <a:ext cx="723242" cy="7465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Shape 259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3544597" y="1158034"/>
            <a:ext cx="662127" cy="780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Shape 260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6145568" y="1255329"/>
            <a:ext cx="797946" cy="806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Shape 261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6113636" y="2438993"/>
            <a:ext cx="823415" cy="755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Shape 262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6160048" y="3734449"/>
            <a:ext cx="840393" cy="8403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3" name="Shape 263"/>
          <p:cNvCxnSpPr/>
          <p:nvPr/>
        </p:nvCxnSpPr>
        <p:spPr>
          <a:xfrm>
            <a:off x="750434" y="2394449"/>
            <a:ext cx="8004217" cy="0"/>
          </a:xfrm>
          <a:prstGeom prst="straightConnector1">
            <a:avLst/>
          </a:prstGeom>
          <a:noFill/>
          <a:ln cap="rnd" cmpd="sng" w="19050">
            <a:solidFill>
              <a:srgbClr val="BFBFBF"/>
            </a:solidFill>
            <a:prstDash val="dot"/>
            <a:round/>
            <a:headEnd len="sm" w="sm" type="none"/>
            <a:tailEnd len="sm" w="sm" type="none"/>
          </a:ln>
        </p:spPr>
      </p:cxnSp>
      <p:sp>
        <p:nvSpPr>
          <p:cNvPr id="264" name="Shape 264"/>
          <p:cNvSpPr/>
          <p:nvPr/>
        </p:nvSpPr>
        <p:spPr>
          <a:xfrm>
            <a:off x="458642" y="2610092"/>
            <a:ext cx="259443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413D3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Shape 265"/>
          <p:cNvSpPr/>
          <p:nvPr/>
        </p:nvSpPr>
        <p:spPr>
          <a:xfrm>
            <a:off x="4356668" y="3714842"/>
            <a:ext cx="1717110" cy="1169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400" u="none" cap="none" strike="noStrike">
                <a:solidFill>
                  <a:srgbClr val="413D3E"/>
                </a:solidFill>
                <a:latin typeface="Calibri"/>
                <a:ea typeface="Calibri"/>
                <a:cs typeface="Calibri"/>
                <a:sym typeface="Calibri"/>
              </a:rPr>
              <a:t>Защита прав </a:t>
            </a:r>
            <a:br>
              <a:rPr b="0" i="0" lang="ru-RU" sz="1400" u="none" cap="none" strike="noStrike">
                <a:solidFill>
                  <a:srgbClr val="413D3E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ru-RU" sz="1400" u="none" cap="none" strike="noStrike">
                <a:solidFill>
                  <a:srgbClr val="413D3E"/>
                </a:solidFill>
                <a:latin typeface="Calibri"/>
                <a:ea typeface="Calibri"/>
                <a:cs typeface="Calibri"/>
                <a:sym typeface="Calibri"/>
              </a:rPr>
              <a:t>и свобод человека и гражданина, </a:t>
            </a:r>
            <a:br>
              <a:rPr b="0" i="0" lang="ru-RU" sz="1400" u="none" cap="none" strike="noStrike">
                <a:solidFill>
                  <a:srgbClr val="413D3E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ru-RU" sz="1400" u="none" cap="none" strike="noStrike">
                <a:solidFill>
                  <a:srgbClr val="413D3E"/>
                </a:solidFill>
                <a:latin typeface="Calibri"/>
                <a:ea typeface="Calibri"/>
                <a:cs typeface="Calibri"/>
                <a:sym typeface="Calibri"/>
              </a:rPr>
              <a:t>в том числе защита прав заключенных</a:t>
            </a:r>
            <a:endParaRPr/>
          </a:p>
        </p:txBody>
      </p:sp>
      <p:sp>
        <p:nvSpPr>
          <p:cNvPr id="266" name="Shape 266"/>
          <p:cNvSpPr/>
          <p:nvPr/>
        </p:nvSpPr>
        <p:spPr>
          <a:xfrm>
            <a:off x="8999282" y="3722719"/>
            <a:ext cx="2263141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400" u="none" cap="none" strike="noStrike">
                <a:solidFill>
                  <a:srgbClr val="413D3E"/>
                </a:solidFill>
                <a:latin typeface="Calibri"/>
                <a:ea typeface="Calibri"/>
                <a:cs typeface="Calibri"/>
                <a:sym typeface="Calibri"/>
              </a:rPr>
              <a:t>Выявление и поддержка молодых талантов </a:t>
            </a:r>
            <a:br>
              <a:rPr b="0" i="0" lang="ru-RU" sz="1400" u="none" cap="none" strike="noStrike">
                <a:solidFill>
                  <a:srgbClr val="413D3E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ru-RU" sz="1400" u="none" cap="none" strike="noStrike">
                <a:solidFill>
                  <a:srgbClr val="413D3E"/>
                </a:solidFill>
                <a:latin typeface="Calibri"/>
                <a:ea typeface="Calibri"/>
                <a:cs typeface="Calibri"/>
                <a:sym typeface="Calibri"/>
              </a:rPr>
              <a:t>в области культуры </a:t>
            </a:r>
            <a:br>
              <a:rPr b="0" i="0" lang="ru-RU" sz="1400" u="none" cap="none" strike="noStrike">
                <a:solidFill>
                  <a:srgbClr val="413D3E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ru-RU" sz="1400" u="none" cap="none" strike="noStrike">
                <a:solidFill>
                  <a:srgbClr val="413D3E"/>
                </a:solidFill>
                <a:latin typeface="Calibri"/>
                <a:ea typeface="Calibri"/>
                <a:cs typeface="Calibri"/>
                <a:sym typeface="Calibri"/>
              </a:rPr>
              <a:t>и искусства</a:t>
            </a:r>
            <a:endParaRPr/>
          </a:p>
        </p:txBody>
      </p:sp>
      <p:pic>
        <p:nvPicPr>
          <p:cNvPr id="267" name="Shape 267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9684271" y="2880788"/>
            <a:ext cx="893164" cy="73728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8" name="Shape 268"/>
          <p:cNvGrpSpPr/>
          <p:nvPr/>
        </p:nvGrpSpPr>
        <p:grpSpPr>
          <a:xfrm>
            <a:off x="794548" y="3677520"/>
            <a:ext cx="7970472" cy="1268980"/>
            <a:chOff x="794548" y="4070827"/>
            <a:chExt cx="10523668" cy="1268980"/>
          </a:xfrm>
        </p:grpSpPr>
        <p:cxnSp>
          <p:nvCxnSpPr>
            <p:cNvPr id="269" name="Shape 269"/>
            <p:cNvCxnSpPr/>
            <p:nvPr/>
          </p:nvCxnSpPr>
          <p:spPr>
            <a:xfrm>
              <a:off x="794548" y="4070827"/>
              <a:ext cx="10523668" cy="0"/>
            </a:xfrm>
            <a:prstGeom prst="straightConnector1">
              <a:avLst/>
            </a:prstGeom>
            <a:noFill/>
            <a:ln cap="rnd" cmpd="sng" w="19050">
              <a:solidFill>
                <a:srgbClr val="BFBFBF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270" name="Shape 270"/>
            <p:cNvCxnSpPr/>
            <p:nvPr/>
          </p:nvCxnSpPr>
          <p:spPr>
            <a:xfrm>
              <a:off x="794548" y="5339807"/>
              <a:ext cx="10523668" cy="0"/>
            </a:xfrm>
            <a:prstGeom prst="straightConnector1">
              <a:avLst/>
            </a:prstGeom>
            <a:noFill/>
            <a:ln cap="rnd" cmpd="sng" w="19050">
              <a:solidFill>
                <a:srgbClr val="BFBFBF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sp>
        <p:nvSpPr>
          <p:cNvPr id="271" name="Shape 271"/>
          <p:cNvSpPr/>
          <p:nvPr/>
        </p:nvSpPr>
        <p:spPr>
          <a:xfrm>
            <a:off x="9219285" y="2023909"/>
            <a:ext cx="1777432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3D3E"/>
              </a:buClr>
              <a:buSzPts val="1600"/>
              <a:buFont typeface="Calibri"/>
              <a:buNone/>
            </a:pPr>
            <a:r>
              <a:rPr b="1" i="0" lang="ru-RU" sz="1600" u="none" cap="none" strike="noStrike">
                <a:solidFill>
                  <a:srgbClr val="413D3E"/>
                </a:solidFill>
                <a:latin typeface="Calibri"/>
                <a:ea typeface="Calibri"/>
                <a:cs typeface="Calibri"/>
                <a:sym typeface="Calibri"/>
              </a:rPr>
              <a:t>Новое направление</a:t>
            </a:r>
            <a:endParaRPr b="1" i="0" sz="1600" u="none" cap="none" strike="noStrike">
              <a:solidFill>
                <a:srgbClr val="413D3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72" name="Shape 272"/>
          <p:cNvGrpSpPr/>
          <p:nvPr/>
        </p:nvGrpSpPr>
        <p:grpSpPr>
          <a:xfrm>
            <a:off x="3368685" y="1172435"/>
            <a:ext cx="5391150" cy="5003789"/>
            <a:chOff x="3368685" y="1147592"/>
            <a:chExt cx="5391150" cy="4839488"/>
          </a:xfrm>
        </p:grpSpPr>
        <p:cxnSp>
          <p:nvCxnSpPr>
            <p:cNvPr id="273" name="Shape 273"/>
            <p:cNvCxnSpPr/>
            <p:nvPr/>
          </p:nvCxnSpPr>
          <p:spPr>
            <a:xfrm>
              <a:off x="6035686" y="1147592"/>
              <a:ext cx="0" cy="4839488"/>
            </a:xfrm>
            <a:prstGeom prst="straightConnector1">
              <a:avLst/>
            </a:prstGeom>
            <a:noFill/>
            <a:ln cap="rnd" cmpd="sng" w="19050">
              <a:solidFill>
                <a:srgbClr val="BFBFBF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274" name="Shape 274"/>
            <p:cNvCxnSpPr/>
            <p:nvPr/>
          </p:nvCxnSpPr>
          <p:spPr>
            <a:xfrm>
              <a:off x="3368685" y="1147592"/>
              <a:ext cx="0" cy="4839488"/>
            </a:xfrm>
            <a:prstGeom prst="straightConnector1">
              <a:avLst/>
            </a:prstGeom>
            <a:noFill/>
            <a:ln cap="rnd" cmpd="sng" w="19050">
              <a:solidFill>
                <a:srgbClr val="BFBFBF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275" name="Shape 275"/>
            <p:cNvCxnSpPr/>
            <p:nvPr/>
          </p:nvCxnSpPr>
          <p:spPr>
            <a:xfrm>
              <a:off x="8759835" y="1147592"/>
              <a:ext cx="0" cy="4839488"/>
            </a:xfrm>
            <a:prstGeom prst="straightConnector1">
              <a:avLst/>
            </a:prstGeom>
            <a:noFill/>
            <a:ln cap="rnd" cmpd="sng" w="19050">
              <a:solidFill>
                <a:srgbClr val="BFBFBF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 txBox="1"/>
          <p:nvPr>
            <p:ph type="title"/>
          </p:nvPr>
        </p:nvSpPr>
        <p:spPr>
          <a:xfrm>
            <a:off x="2458720" y="195058"/>
            <a:ext cx="8895080" cy="81502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24E33"/>
              </a:buClr>
              <a:buSzPts val="3600"/>
              <a:buFont typeface="Calibri"/>
              <a:buNone/>
            </a:pPr>
            <a:r>
              <a:rPr b="1" i="0" lang="ru-RU" sz="3600" u="none" cap="none" strike="noStrike">
                <a:solidFill>
                  <a:srgbClr val="624E33"/>
                </a:solidFill>
                <a:latin typeface="Calibri"/>
                <a:ea typeface="Calibri"/>
                <a:cs typeface="Calibri"/>
                <a:sym typeface="Calibri"/>
              </a:rPr>
              <a:t>Запрашиваемая сумма гранта</a:t>
            </a:r>
            <a:endParaRPr b="1" i="0" sz="2800" u="none" cap="none" strike="noStrike">
              <a:solidFill>
                <a:srgbClr val="624E3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Shape 282"/>
          <p:cNvSpPr txBox="1"/>
          <p:nvPr>
            <p:ph idx="12" type="sldNum"/>
          </p:nvPr>
        </p:nvSpPr>
        <p:spPr>
          <a:xfrm>
            <a:off x="10683240" y="6356350"/>
            <a:ext cx="7696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2A171"/>
              </a:buClr>
              <a:buSzPts val="1200"/>
              <a:buFont typeface="Calibri"/>
              <a:buNone/>
            </a:pPr>
            <a:fld id="{00000000-1234-1234-1234-123412341234}" type="slidenum">
              <a:rPr b="0" i="0" lang="ru-RU" sz="1200" u="none" cap="none" strike="noStrike">
                <a:solidFill>
                  <a:srgbClr val="C2A17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C2A1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3" name="Shape 28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45031" y="4964534"/>
            <a:ext cx="747336" cy="559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Shape 2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85794" y="4964534"/>
            <a:ext cx="747336" cy="559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Shape 2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0" y="2702851"/>
            <a:ext cx="747336" cy="559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Shape 2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85794" y="2712995"/>
            <a:ext cx="747336" cy="559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Shape 28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01082" y="1292097"/>
            <a:ext cx="1325362" cy="12735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Shape 288"/>
          <p:cNvPicPr preferRelativeResize="0"/>
          <p:nvPr/>
        </p:nvPicPr>
        <p:blipFill rotWithShape="1">
          <a:blip r:embed="rId5">
            <a:alphaModFix/>
          </a:blip>
          <a:srcRect b="0" l="0" r="57038" t="0"/>
          <a:stretch/>
        </p:blipFill>
        <p:spPr>
          <a:xfrm>
            <a:off x="6772371" y="1418269"/>
            <a:ext cx="1738753" cy="1238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Shape 28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665666" y="3766110"/>
            <a:ext cx="1996194" cy="1103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Shape 29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614193" y="3733800"/>
            <a:ext cx="2055111" cy="1133341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Shape 291"/>
          <p:cNvSpPr/>
          <p:nvPr/>
        </p:nvSpPr>
        <p:spPr>
          <a:xfrm>
            <a:off x="6331451" y="2724081"/>
            <a:ext cx="3398405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800" u="none" cap="none" strike="noStrike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rPr>
              <a:t>500 тыс. — 3 млн ₽</a:t>
            </a:r>
            <a:endParaRPr/>
          </a:p>
        </p:txBody>
      </p:sp>
      <p:sp>
        <p:nvSpPr>
          <p:cNvPr id="292" name="Shape 292"/>
          <p:cNvSpPr/>
          <p:nvPr/>
        </p:nvSpPr>
        <p:spPr>
          <a:xfrm>
            <a:off x="2661968" y="2719015"/>
            <a:ext cx="220733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800" u="none" cap="none" strike="noStrike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rPr>
              <a:t>до 500 тыс. ₽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Shape 293"/>
          <p:cNvSpPr/>
          <p:nvPr/>
        </p:nvSpPr>
        <p:spPr>
          <a:xfrm>
            <a:off x="2691362" y="4987730"/>
            <a:ext cx="2896285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rPr>
              <a:t>3 — 10 млн ₽ </a:t>
            </a:r>
            <a:endParaRPr/>
          </a:p>
        </p:txBody>
      </p:sp>
      <p:sp>
        <p:nvSpPr>
          <p:cNvPr id="294" name="Shape 294"/>
          <p:cNvSpPr/>
          <p:nvPr/>
        </p:nvSpPr>
        <p:spPr>
          <a:xfrm>
            <a:off x="6450598" y="4987730"/>
            <a:ext cx="2896285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rPr>
              <a:t>свыше 10 млн ₽ 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" name="Shape 3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93804" y="5118275"/>
            <a:ext cx="820346" cy="54665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Shape 30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93804" y="3782921"/>
            <a:ext cx="820346" cy="54665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Shape 30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93804" y="1889132"/>
            <a:ext cx="820346" cy="47584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3" name="Shape 303"/>
          <p:cNvGrpSpPr/>
          <p:nvPr/>
        </p:nvGrpSpPr>
        <p:grpSpPr>
          <a:xfrm>
            <a:off x="-3499118" y="1119069"/>
            <a:ext cx="8902430" cy="10352653"/>
            <a:chOff x="-3563683" y="1191639"/>
            <a:chExt cx="8902430" cy="10352653"/>
          </a:xfrm>
        </p:grpSpPr>
        <p:grpSp>
          <p:nvGrpSpPr>
            <p:cNvPr id="304" name="Shape 304"/>
            <p:cNvGrpSpPr/>
            <p:nvPr/>
          </p:nvGrpSpPr>
          <p:grpSpPr>
            <a:xfrm>
              <a:off x="-3563683" y="1191639"/>
              <a:ext cx="4368577" cy="10352653"/>
              <a:chOff x="-2723205" y="1191639"/>
              <a:chExt cx="4368577" cy="10352653"/>
            </a:xfrm>
          </p:grpSpPr>
          <p:sp>
            <p:nvSpPr>
              <p:cNvPr id="305" name="Shape 305"/>
              <p:cNvSpPr/>
              <p:nvPr/>
            </p:nvSpPr>
            <p:spPr>
              <a:xfrm>
                <a:off x="-254601" y="1191639"/>
                <a:ext cx="1822998" cy="10352653"/>
              </a:xfrm>
              <a:prstGeom prst="arc">
                <a:avLst>
                  <a:gd fmla="val 16200000" name="adj1"/>
                  <a:gd fmla="val 0" name="adj2"/>
                </a:avLst>
              </a:prstGeom>
              <a:noFill/>
              <a:ln cap="flat" cmpd="sng" w="9525">
                <a:solidFill>
                  <a:srgbClr val="E9DECD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6" name="Shape 306"/>
              <p:cNvSpPr/>
              <p:nvPr/>
            </p:nvSpPr>
            <p:spPr>
              <a:xfrm>
                <a:off x="-1631992" y="1191639"/>
                <a:ext cx="3116833" cy="10352653"/>
              </a:xfrm>
              <a:prstGeom prst="arc">
                <a:avLst>
                  <a:gd fmla="val 16200000" name="adj1"/>
                  <a:gd fmla="val 0" name="adj2"/>
                </a:avLst>
              </a:prstGeom>
              <a:noFill/>
              <a:ln cap="flat" cmpd="sng" w="9525">
                <a:solidFill>
                  <a:srgbClr val="E9DECD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7" name="Shape 307"/>
              <p:cNvSpPr/>
              <p:nvPr/>
            </p:nvSpPr>
            <p:spPr>
              <a:xfrm>
                <a:off x="-2723205" y="1191639"/>
                <a:ext cx="4120964" cy="10352653"/>
              </a:xfrm>
              <a:prstGeom prst="arc">
                <a:avLst>
                  <a:gd fmla="val 16200000" name="adj1"/>
                  <a:gd fmla="val 0" name="adj2"/>
                </a:avLst>
              </a:prstGeom>
              <a:noFill/>
              <a:ln cap="flat" cmpd="sng" w="9525">
                <a:solidFill>
                  <a:srgbClr val="E9DECD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8" name="Shape 308"/>
              <p:cNvSpPr/>
              <p:nvPr/>
            </p:nvSpPr>
            <p:spPr>
              <a:xfrm>
                <a:off x="920060" y="1191639"/>
                <a:ext cx="725312" cy="10352653"/>
              </a:xfrm>
              <a:prstGeom prst="arc">
                <a:avLst>
                  <a:gd fmla="val 16200000" name="adj1"/>
                  <a:gd fmla="val 0" name="adj2"/>
                </a:avLst>
              </a:prstGeom>
              <a:noFill/>
              <a:ln cap="flat" cmpd="sng" w="9525">
                <a:solidFill>
                  <a:srgbClr val="E9DECD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09" name="Shape 309"/>
            <p:cNvSpPr/>
            <p:nvPr/>
          </p:nvSpPr>
          <p:spPr>
            <a:xfrm>
              <a:off x="839633" y="1191639"/>
              <a:ext cx="45719" cy="10352653"/>
            </a:xfrm>
            <a:prstGeom prst="arc">
              <a:avLst>
                <a:gd fmla="val 16200000" name="adj1"/>
                <a:gd fmla="val 0" name="adj2"/>
              </a:avLst>
            </a:prstGeom>
            <a:noFill/>
            <a:ln cap="flat" cmpd="sng" w="9525">
              <a:solidFill>
                <a:srgbClr val="E9DECD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10" name="Shape 310"/>
            <p:cNvGrpSpPr/>
            <p:nvPr/>
          </p:nvGrpSpPr>
          <p:grpSpPr>
            <a:xfrm flipH="1">
              <a:off x="970170" y="1191639"/>
              <a:ext cx="4368577" cy="10352653"/>
              <a:chOff x="-2723205" y="1191639"/>
              <a:chExt cx="4368577" cy="10352653"/>
            </a:xfrm>
          </p:grpSpPr>
          <p:sp>
            <p:nvSpPr>
              <p:cNvPr id="311" name="Shape 311"/>
              <p:cNvSpPr/>
              <p:nvPr/>
            </p:nvSpPr>
            <p:spPr>
              <a:xfrm>
                <a:off x="-254601" y="1191639"/>
                <a:ext cx="1822998" cy="10352653"/>
              </a:xfrm>
              <a:prstGeom prst="arc">
                <a:avLst>
                  <a:gd fmla="val 16200000" name="adj1"/>
                  <a:gd fmla="val 0" name="adj2"/>
                </a:avLst>
              </a:prstGeom>
              <a:noFill/>
              <a:ln cap="flat" cmpd="sng" w="9525">
                <a:solidFill>
                  <a:srgbClr val="E9DECD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2" name="Shape 312"/>
              <p:cNvSpPr/>
              <p:nvPr/>
            </p:nvSpPr>
            <p:spPr>
              <a:xfrm>
                <a:off x="-1631992" y="1191639"/>
                <a:ext cx="3116833" cy="10352653"/>
              </a:xfrm>
              <a:prstGeom prst="arc">
                <a:avLst>
                  <a:gd fmla="val 16200000" name="adj1"/>
                  <a:gd fmla="val 0" name="adj2"/>
                </a:avLst>
              </a:prstGeom>
              <a:noFill/>
              <a:ln cap="flat" cmpd="sng" w="9525">
                <a:solidFill>
                  <a:srgbClr val="E9DECD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3" name="Shape 313"/>
              <p:cNvSpPr/>
              <p:nvPr/>
            </p:nvSpPr>
            <p:spPr>
              <a:xfrm>
                <a:off x="-2723205" y="1191639"/>
                <a:ext cx="4120964" cy="10352653"/>
              </a:xfrm>
              <a:prstGeom prst="arc">
                <a:avLst>
                  <a:gd fmla="val 16200000" name="adj1"/>
                  <a:gd fmla="val 0" name="adj2"/>
                </a:avLst>
              </a:prstGeom>
              <a:noFill/>
              <a:ln cap="flat" cmpd="sng" w="9525">
                <a:solidFill>
                  <a:srgbClr val="E9DECD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4" name="Shape 314"/>
              <p:cNvSpPr/>
              <p:nvPr/>
            </p:nvSpPr>
            <p:spPr>
              <a:xfrm>
                <a:off x="920060" y="1191639"/>
                <a:ext cx="725312" cy="10352653"/>
              </a:xfrm>
              <a:prstGeom prst="arc">
                <a:avLst>
                  <a:gd fmla="val 16200000" name="adj1"/>
                  <a:gd fmla="val 0" name="adj2"/>
                </a:avLst>
              </a:prstGeom>
              <a:noFill/>
              <a:ln cap="flat" cmpd="sng" w="9525">
                <a:solidFill>
                  <a:srgbClr val="E9DECD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315" name="Shape 3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0549" y="4314527"/>
            <a:ext cx="820346" cy="54665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Shape 3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0549" y="2079621"/>
            <a:ext cx="820346" cy="54665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Shape 3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0549" y="1092382"/>
            <a:ext cx="820346" cy="546657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Shape 318"/>
          <p:cNvSpPr txBox="1"/>
          <p:nvPr>
            <p:ph type="title"/>
          </p:nvPr>
        </p:nvSpPr>
        <p:spPr>
          <a:xfrm>
            <a:off x="2458720" y="195058"/>
            <a:ext cx="8895080" cy="81502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24E33"/>
              </a:buClr>
              <a:buSzPts val="2800"/>
              <a:buFont typeface="Calibri"/>
              <a:buNone/>
            </a:pPr>
            <a:r>
              <a:rPr b="1" i="0" lang="ru-RU" sz="2800" u="none" cap="none" strike="noStrike">
                <a:solidFill>
                  <a:srgbClr val="624E33"/>
                </a:solidFill>
                <a:latin typeface="Calibri"/>
                <a:ea typeface="Calibri"/>
                <a:cs typeface="Calibri"/>
                <a:sym typeface="Calibri"/>
              </a:rPr>
              <a:t>Организация конкурсов в 2017 году</a:t>
            </a:r>
            <a:endParaRPr/>
          </a:p>
        </p:txBody>
      </p:sp>
      <p:sp>
        <p:nvSpPr>
          <p:cNvPr id="319" name="Shape 319"/>
          <p:cNvSpPr txBox="1"/>
          <p:nvPr>
            <p:ph idx="12" type="sldNum"/>
          </p:nvPr>
        </p:nvSpPr>
        <p:spPr>
          <a:xfrm>
            <a:off x="10683240" y="6356350"/>
            <a:ext cx="7696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>
                <a:solidFill>
                  <a:srgbClr val="C2A17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rgbClr val="C2A1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" name="Shape 320"/>
          <p:cNvSpPr txBox="1"/>
          <p:nvPr/>
        </p:nvSpPr>
        <p:spPr>
          <a:xfrm>
            <a:off x="808560" y="1175474"/>
            <a:ext cx="2845021" cy="9182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C3837"/>
              </a:buClr>
              <a:buSzPts val="3200"/>
              <a:buFont typeface="Arial"/>
              <a:buNone/>
            </a:pPr>
            <a:r>
              <a:rPr b="1" lang="ru-RU" sz="3200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rPr>
              <a:t>16 166</a:t>
            </a:r>
            <a:br>
              <a:rPr b="1" lang="ru-RU" sz="4000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lang="ru-RU" sz="1800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rPr>
              <a:t>поданных проектов</a:t>
            </a:r>
            <a:endParaRPr b="0" sz="1900">
              <a:solidFill>
                <a:srgbClr val="3C383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Shape 321"/>
          <p:cNvSpPr txBox="1"/>
          <p:nvPr/>
        </p:nvSpPr>
        <p:spPr>
          <a:xfrm>
            <a:off x="808559" y="2150163"/>
            <a:ext cx="2892620" cy="2426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C3837"/>
              </a:buClr>
              <a:buSzPts val="3200"/>
              <a:buFont typeface="Arial"/>
              <a:buNone/>
            </a:pPr>
            <a:r>
              <a:rPr b="1" lang="ru-RU" sz="3200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rPr>
              <a:t>10 407</a:t>
            </a:r>
            <a:br>
              <a:rPr b="1" lang="ru-RU" sz="4000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lang="ru-RU" sz="1800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rPr>
              <a:t>участников конкурсов</a:t>
            </a:r>
            <a:br>
              <a:rPr b="0" lang="ru-RU" sz="1800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lang="ru-RU" sz="1800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b="1" lang="ru-RU" sz="1800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rPr>
              <a:t>4,9% </a:t>
            </a:r>
            <a:r>
              <a:rPr b="0" lang="ru-RU" sz="1800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rPr>
              <a:t>от всех зарегистрированных </a:t>
            </a:r>
            <a:br>
              <a:rPr b="0" lang="ru-RU" sz="1800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lang="ru-RU" sz="1800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rPr>
              <a:t>в России НКО, соответствующих </a:t>
            </a:r>
            <a:br>
              <a:rPr b="0" lang="ru-RU" sz="1800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lang="ru-RU" sz="1800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rPr>
              <a:t>условиям конкурсов)</a:t>
            </a:r>
            <a:endParaRPr b="0" sz="1900">
              <a:solidFill>
                <a:srgbClr val="3C383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Shape 322"/>
          <p:cNvSpPr txBox="1"/>
          <p:nvPr/>
        </p:nvSpPr>
        <p:spPr>
          <a:xfrm>
            <a:off x="808559" y="4375706"/>
            <a:ext cx="3206460" cy="18042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C3837"/>
              </a:buClr>
              <a:buSzPts val="3200"/>
              <a:buFont typeface="Arial"/>
              <a:buNone/>
            </a:pPr>
            <a:r>
              <a:rPr b="1" lang="ru-RU" sz="3200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rPr>
              <a:t>3 956</a:t>
            </a:r>
            <a:br>
              <a:rPr b="1" lang="ru-RU" sz="4000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lang="ru-RU" sz="1800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rPr>
              <a:t>некоммерческих организаций </a:t>
            </a:r>
            <a:br>
              <a:rPr b="0" lang="ru-RU" sz="1800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lang="ru-RU" sz="1800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rPr>
              <a:t>не участвовали ранее                ни в одном конкурсе президентских грантов </a:t>
            </a:r>
            <a:br>
              <a:rPr b="0" lang="ru-RU" sz="1800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lang="ru-RU" sz="1800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rPr>
              <a:t>в 2014-2016 годах</a:t>
            </a:r>
            <a:endParaRPr b="0" sz="1900">
              <a:solidFill>
                <a:srgbClr val="3C383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Shape 323"/>
          <p:cNvSpPr txBox="1"/>
          <p:nvPr/>
        </p:nvSpPr>
        <p:spPr>
          <a:xfrm>
            <a:off x="5722138" y="3026629"/>
            <a:ext cx="1834074" cy="5661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C3837"/>
              </a:buClr>
              <a:buSzPts val="100"/>
              <a:buFont typeface="Arial"/>
              <a:buNone/>
            </a:pPr>
            <a:r>
              <a:t/>
            </a:r>
            <a:endParaRPr b="0" sz="100">
              <a:solidFill>
                <a:srgbClr val="3C383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C3837"/>
              </a:buClr>
              <a:buSzPts val="3600"/>
              <a:buFont typeface="Arial"/>
              <a:buNone/>
            </a:pPr>
            <a:r>
              <a:rPr b="1" lang="ru-RU" sz="3600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rPr>
              <a:t>54</a:t>
            </a:r>
            <a:r>
              <a:rPr b="1" lang="ru-RU" sz="3200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lang="ru-RU" sz="2000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rPr>
              <a:t>региона</a:t>
            </a:r>
            <a:endParaRPr/>
          </a:p>
        </p:txBody>
      </p:sp>
      <p:pic>
        <p:nvPicPr>
          <p:cNvPr id="324" name="Shape 3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99435" y="1095426"/>
            <a:ext cx="607466" cy="454769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Shape 325"/>
          <p:cNvSpPr txBox="1"/>
          <p:nvPr/>
        </p:nvSpPr>
        <p:spPr>
          <a:xfrm>
            <a:off x="4168659" y="1191122"/>
            <a:ext cx="4020226" cy="3907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C3837"/>
              </a:buClr>
              <a:buSzPts val="2000"/>
              <a:buFont typeface="Arial"/>
              <a:buNone/>
            </a:pPr>
            <a:r>
              <a:rPr b="1" lang="ru-RU" sz="2000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rPr>
              <a:t>Обучающие мероприятия</a:t>
            </a:r>
            <a:endParaRPr b="0" sz="2000">
              <a:solidFill>
                <a:srgbClr val="3C383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26" name="Shape 326"/>
          <p:cNvGrpSpPr/>
          <p:nvPr/>
        </p:nvGrpSpPr>
        <p:grpSpPr>
          <a:xfrm>
            <a:off x="8469765" y="3774211"/>
            <a:ext cx="3575292" cy="1115158"/>
            <a:chOff x="5968245" y="5102001"/>
            <a:chExt cx="3575292" cy="1115158"/>
          </a:xfrm>
        </p:grpSpPr>
        <p:sp>
          <p:nvSpPr>
            <p:cNvPr id="327" name="Shape 327"/>
            <p:cNvSpPr/>
            <p:nvPr/>
          </p:nvSpPr>
          <p:spPr>
            <a:xfrm>
              <a:off x="6516980" y="5158647"/>
              <a:ext cx="1319592" cy="5847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3200">
                  <a:solidFill>
                    <a:srgbClr val="413D3E"/>
                  </a:solidFill>
                  <a:latin typeface="Calibri"/>
                  <a:ea typeface="Calibri"/>
                  <a:cs typeface="Calibri"/>
                  <a:sym typeface="Calibri"/>
                </a:rPr>
                <a:t>12 918</a:t>
              </a:r>
              <a:endParaRPr/>
            </a:p>
          </p:txBody>
        </p:sp>
        <p:sp>
          <p:nvSpPr>
            <p:cNvPr id="328" name="Shape 328"/>
            <p:cNvSpPr/>
            <p:nvPr/>
          </p:nvSpPr>
          <p:spPr>
            <a:xfrm>
              <a:off x="6555524" y="5560569"/>
              <a:ext cx="2988013" cy="656590"/>
            </a:xfrm>
            <a:prstGeom prst="homePlate">
              <a:avLst>
                <a:gd fmla="val 50000" name="adj"/>
              </a:avLst>
            </a:prstGeom>
            <a:noFill/>
            <a:ln cap="flat" cmpd="sng" w="25400">
              <a:solidFill>
                <a:srgbClr val="174F8D">
                  <a:alpha val="0"/>
                </a:srgbClr>
              </a:solidFill>
              <a:prstDash val="solid"/>
              <a:miter lim="400000"/>
              <a:headEnd len="sm" w="sm" type="none"/>
              <a:tailEnd len="sm" w="sm" type="none"/>
            </a:ln>
            <a:effectLst>
              <a:outerShdw blurRad="38100" sx="1000" rotWithShape="0" dir="5400000" dist="25400" sy="1000">
                <a:srgbClr val="000000"/>
              </a:outerShdw>
            </a:effectLst>
          </p:spPr>
          <p:txBody>
            <a:bodyPr anchorCtr="0" anchor="t" bIns="50800" lIns="50800" spcFirstLastPara="1" rIns="50800" wrap="square" tIns="508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rgbClr val="413D3E"/>
                  </a:solidFill>
                  <a:latin typeface="Calibri"/>
                  <a:ea typeface="Calibri"/>
                  <a:cs typeface="Calibri"/>
                  <a:sym typeface="Calibri"/>
                </a:rPr>
                <a:t>ответа на обращения </a:t>
              </a:r>
              <a:br>
                <a:rPr lang="ru-RU" sz="1800">
                  <a:solidFill>
                    <a:srgbClr val="413D3E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ru-RU" sz="1800">
                  <a:solidFill>
                    <a:srgbClr val="413D3E"/>
                  </a:solidFill>
                  <a:latin typeface="Calibri"/>
                  <a:ea typeface="Calibri"/>
                  <a:cs typeface="Calibri"/>
                  <a:sym typeface="Calibri"/>
                </a:rPr>
                <a:t>по электронной почте</a:t>
              </a:r>
              <a:endParaRPr/>
            </a:p>
          </p:txBody>
        </p:sp>
        <p:pic>
          <p:nvPicPr>
            <p:cNvPr id="329" name="Shape 32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968245" y="5102001"/>
              <a:ext cx="529464" cy="59820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30" name="Shape 330"/>
          <p:cNvGrpSpPr/>
          <p:nvPr/>
        </p:nvGrpSpPr>
        <p:grpSpPr>
          <a:xfrm>
            <a:off x="8497960" y="1814506"/>
            <a:ext cx="4512187" cy="1933561"/>
            <a:chOff x="5923985" y="3645116"/>
            <a:chExt cx="4512187" cy="1933561"/>
          </a:xfrm>
        </p:grpSpPr>
        <p:sp>
          <p:nvSpPr>
            <p:cNvPr id="331" name="Shape 331"/>
            <p:cNvSpPr/>
            <p:nvPr/>
          </p:nvSpPr>
          <p:spPr>
            <a:xfrm>
              <a:off x="6435411" y="3674387"/>
              <a:ext cx="1111202" cy="5847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3200">
                  <a:solidFill>
                    <a:srgbClr val="413D3E"/>
                  </a:solidFill>
                  <a:latin typeface="Calibri"/>
                  <a:ea typeface="Calibri"/>
                  <a:cs typeface="Calibri"/>
                  <a:sym typeface="Calibri"/>
                </a:rPr>
                <a:t>1 584</a:t>
              </a:r>
              <a:endParaRPr sz="3200">
                <a:solidFill>
                  <a:srgbClr val="413D3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" name="Shape 332"/>
            <p:cNvSpPr/>
            <p:nvPr/>
          </p:nvSpPr>
          <p:spPr>
            <a:xfrm>
              <a:off x="6473410" y="4091090"/>
              <a:ext cx="3962762" cy="1487587"/>
            </a:xfrm>
            <a:prstGeom prst="homePlate">
              <a:avLst>
                <a:gd fmla="val 50000" name="adj"/>
              </a:avLst>
            </a:prstGeom>
            <a:noFill/>
            <a:ln cap="flat" cmpd="sng" w="25400">
              <a:solidFill>
                <a:srgbClr val="174F8D">
                  <a:alpha val="0"/>
                </a:srgbClr>
              </a:solidFill>
              <a:prstDash val="solid"/>
              <a:miter lim="400000"/>
              <a:headEnd len="sm" w="sm" type="none"/>
              <a:tailEnd len="sm" w="sm" type="none"/>
            </a:ln>
            <a:effectLst>
              <a:outerShdw blurRad="38100" sx="1000" rotWithShape="0" dir="5400000" dist="25400" sy="1000">
                <a:srgbClr val="000000"/>
              </a:outerShdw>
            </a:effectLst>
          </p:spPr>
          <p:txBody>
            <a:bodyPr anchorCtr="0" anchor="t" bIns="50800" lIns="50800" spcFirstLastPara="1" rIns="50800" wrap="square" tIns="508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rgbClr val="3C3837"/>
                  </a:solidFill>
                  <a:latin typeface="Calibri"/>
                  <a:ea typeface="Calibri"/>
                  <a:cs typeface="Calibri"/>
                  <a:sym typeface="Calibri"/>
                </a:rPr>
                <a:t>письма было отправлено </a:t>
              </a:r>
              <a:br>
                <a:rPr lang="ru-RU" sz="1800">
                  <a:solidFill>
                    <a:srgbClr val="3C3837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ru-RU" sz="1800">
                  <a:solidFill>
                    <a:srgbClr val="3C3837"/>
                  </a:solidFill>
                  <a:latin typeface="Calibri"/>
                  <a:ea typeface="Calibri"/>
                  <a:cs typeface="Calibri"/>
                  <a:sym typeface="Calibri"/>
                </a:rPr>
                <a:t>за 2017 год с детальными рекомендациями, подготовленными на основе материалов экспертизы</a:t>
              </a:r>
              <a:endParaRPr sz="1800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33" name="Shape 33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923985" y="3645116"/>
              <a:ext cx="529464" cy="59820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34" name="Shape 334"/>
          <p:cNvGrpSpPr/>
          <p:nvPr/>
        </p:nvGrpSpPr>
        <p:grpSpPr>
          <a:xfrm>
            <a:off x="8469765" y="5172469"/>
            <a:ext cx="3360211" cy="783809"/>
            <a:chOff x="8541555" y="5176988"/>
            <a:chExt cx="3360211" cy="783809"/>
          </a:xfrm>
        </p:grpSpPr>
        <p:sp>
          <p:nvSpPr>
            <p:cNvPr id="335" name="Shape 335"/>
            <p:cNvSpPr/>
            <p:nvPr/>
          </p:nvSpPr>
          <p:spPr>
            <a:xfrm>
              <a:off x="9076893" y="5176988"/>
              <a:ext cx="1319592" cy="5847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3200">
                  <a:solidFill>
                    <a:srgbClr val="413D3E"/>
                  </a:solidFill>
                  <a:latin typeface="Calibri"/>
                  <a:ea typeface="Calibri"/>
                  <a:cs typeface="Calibri"/>
                  <a:sym typeface="Calibri"/>
                </a:rPr>
                <a:t>50 812</a:t>
              </a:r>
              <a:endParaRPr/>
            </a:p>
          </p:txBody>
        </p:sp>
        <p:sp>
          <p:nvSpPr>
            <p:cNvPr id="336" name="Shape 336"/>
            <p:cNvSpPr/>
            <p:nvPr/>
          </p:nvSpPr>
          <p:spPr>
            <a:xfrm>
              <a:off x="9144106" y="5581206"/>
              <a:ext cx="2757659" cy="379591"/>
            </a:xfrm>
            <a:prstGeom prst="homePlate">
              <a:avLst>
                <a:gd fmla="val 50000" name="adj"/>
              </a:avLst>
            </a:prstGeom>
            <a:noFill/>
            <a:ln cap="flat" cmpd="sng" w="25400">
              <a:solidFill>
                <a:srgbClr val="174F8D">
                  <a:alpha val="0"/>
                </a:srgbClr>
              </a:solidFill>
              <a:prstDash val="solid"/>
              <a:miter lim="400000"/>
              <a:headEnd len="sm" w="sm" type="none"/>
              <a:tailEnd len="sm" w="sm" type="none"/>
            </a:ln>
            <a:effectLst>
              <a:outerShdw blurRad="38100" sx="1000" rotWithShape="0" dir="5400000" dist="25400" sy="1000">
                <a:srgbClr val="000000"/>
              </a:outerShdw>
            </a:effectLst>
          </p:spPr>
          <p:txBody>
            <a:bodyPr anchorCtr="0" anchor="t" bIns="50800" lIns="50800" spcFirstLastPara="1" rIns="50800" wrap="square" tIns="508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rgbClr val="413D3E"/>
                  </a:solidFill>
                  <a:latin typeface="Calibri"/>
                  <a:ea typeface="Calibri"/>
                  <a:cs typeface="Calibri"/>
                  <a:sym typeface="Calibri"/>
                </a:rPr>
                <a:t>звонков обработано</a:t>
              </a:r>
              <a:endParaRPr/>
            </a:p>
          </p:txBody>
        </p:sp>
        <p:pic>
          <p:nvPicPr>
            <p:cNvPr id="337" name="Shape 33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8541555" y="5239863"/>
              <a:ext cx="560738" cy="56073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38" name="Shape 3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81909" y="1095426"/>
            <a:ext cx="607466" cy="454769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Shape 339"/>
          <p:cNvSpPr txBox="1"/>
          <p:nvPr/>
        </p:nvSpPr>
        <p:spPr>
          <a:xfrm>
            <a:off x="8441032" y="1224013"/>
            <a:ext cx="4020226" cy="3853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C3837"/>
              </a:buClr>
              <a:buSzPts val="2000"/>
              <a:buFont typeface="Arial"/>
              <a:buNone/>
            </a:pPr>
            <a:r>
              <a:rPr b="1" lang="ru-RU" sz="2000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rPr>
              <a:t>Обратная связь</a:t>
            </a:r>
            <a:endParaRPr b="0" sz="2000">
              <a:solidFill>
                <a:srgbClr val="3C383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40" name="Shape 340"/>
          <p:cNvGrpSpPr/>
          <p:nvPr/>
        </p:nvGrpSpPr>
        <p:grpSpPr>
          <a:xfrm>
            <a:off x="4240618" y="2777538"/>
            <a:ext cx="3170593" cy="2011960"/>
            <a:chOff x="4448282" y="2916766"/>
            <a:chExt cx="3465631" cy="2011960"/>
          </a:xfrm>
        </p:grpSpPr>
        <p:cxnSp>
          <p:nvCxnSpPr>
            <p:cNvPr id="341" name="Shape 341"/>
            <p:cNvCxnSpPr/>
            <p:nvPr/>
          </p:nvCxnSpPr>
          <p:spPr>
            <a:xfrm rot="10800000">
              <a:off x="4448282" y="4928726"/>
              <a:ext cx="3465631" cy="0"/>
            </a:xfrm>
            <a:prstGeom prst="straightConnector1">
              <a:avLst/>
            </a:prstGeom>
            <a:noFill/>
            <a:ln cap="rnd" cmpd="sng" w="25400">
              <a:solidFill>
                <a:srgbClr val="BFBFBF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342" name="Shape 342"/>
            <p:cNvCxnSpPr/>
            <p:nvPr/>
          </p:nvCxnSpPr>
          <p:spPr>
            <a:xfrm rot="10800000">
              <a:off x="4448282" y="3913439"/>
              <a:ext cx="3465631" cy="0"/>
            </a:xfrm>
            <a:prstGeom prst="straightConnector1">
              <a:avLst/>
            </a:prstGeom>
            <a:noFill/>
            <a:ln cap="rnd" cmpd="sng" w="25400">
              <a:solidFill>
                <a:srgbClr val="BFBFBF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343" name="Shape 343"/>
            <p:cNvCxnSpPr/>
            <p:nvPr/>
          </p:nvCxnSpPr>
          <p:spPr>
            <a:xfrm rot="10800000">
              <a:off x="4448282" y="2916766"/>
              <a:ext cx="3465631" cy="0"/>
            </a:xfrm>
            <a:prstGeom prst="straightConnector1">
              <a:avLst/>
            </a:prstGeom>
            <a:noFill/>
            <a:ln cap="rnd" cmpd="sng" w="25400">
              <a:solidFill>
                <a:srgbClr val="BFBFBF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sp>
        <p:nvSpPr>
          <p:cNvPr id="344" name="Shape 344"/>
          <p:cNvSpPr txBox="1"/>
          <p:nvPr/>
        </p:nvSpPr>
        <p:spPr>
          <a:xfrm>
            <a:off x="5752875" y="4841319"/>
            <a:ext cx="2510298" cy="6896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C3837"/>
              </a:buClr>
              <a:buSzPts val="3600"/>
              <a:buFont typeface="Arial"/>
              <a:buNone/>
            </a:pPr>
            <a:r>
              <a:rPr b="1" lang="ru-RU" sz="3600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rPr>
              <a:t>42 571</a:t>
            </a:r>
            <a:br>
              <a:rPr b="1" lang="ru-RU" sz="4000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lang="ru-RU" sz="2000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rPr>
              <a:t>просмотр</a:t>
            </a:r>
            <a:br>
              <a:rPr b="0" lang="ru-RU" sz="2000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lang="ru-RU" sz="2000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rPr>
              <a:t>записей </a:t>
            </a:r>
            <a:br>
              <a:rPr b="0" lang="ru-RU" sz="2000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lang="ru-RU" sz="2000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rPr>
              <a:t>семинаров</a:t>
            </a:r>
            <a:endParaRPr/>
          </a:p>
        </p:txBody>
      </p:sp>
      <p:pic>
        <p:nvPicPr>
          <p:cNvPr id="345" name="Shape 34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369497" y="2879289"/>
            <a:ext cx="1309630" cy="732267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Shape 346"/>
          <p:cNvSpPr txBox="1"/>
          <p:nvPr/>
        </p:nvSpPr>
        <p:spPr>
          <a:xfrm>
            <a:off x="5737908" y="3916752"/>
            <a:ext cx="1952383" cy="9182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C3837"/>
              </a:buClr>
              <a:buSzPts val="3600"/>
              <a:buFont typeface="Arial"/>
              <a:buNone/>
            </a:pPr>
            <a:r>
              <a:rPr b="1" lang="ru-RU" sz="3600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rPr>
              <a:t>14 322</a:t>
            </a:r>
            <a:br>
              <a:rPr b="1" lang="ru-RU" sz="4000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lang="ru-RU" sz="2000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rPr>
              <a:t>участника</a:t>
            </a:r>
            <a:endParaRPr/>
          </a:p>
        </p:txBody>
      </p:sp>
      <p:pic>
        <p:nvPicPr>
          <p:cNvPr id="347" name="Shape 34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494629" y="3916752"/>
            <a:ext cx="1132722" cy="777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Shape 34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593200" y="5095575"/>
            <a:ext cx="953083" cy="739609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Shape 349"/>
          <p:cNvSpPr/>
          <p:nvPr/>
        </p:nvSpPr>
        <p:spPr>
          <a:xfrm>
            <a:off x="5695469" y="1948846"/>
            <a:ext cx="2104713" cy="546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600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rPr>
              <a:t>83</a:t>
            </a:r>
            <a:r>
              <a:rPr b="1" lang="ru-RU" sz="3200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rPr>
              <a:t>семинара</a:t>
            </a:r>
            <a:endParaRPr/>
          </a:p>
        </p:txBody>
      </p:sp>
      <p:pic>
        <p:nvPicPr>
          <p:cNvPr id="350" name="Shape 35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310665" y="1722476"/>
            <a:ext cx="1346804" cy="918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Shape 356"/>
          <p:cNvSpPr txBox="1"/>
          <p:nvPr>
            <p:ph type="title"/>
          </p:nvPr>
        </p:nvSpPr>
        <p:spPr>
          <a:xfrm>
            <a:off x="2458720" y="195058"/>
            <a:ext cx="8895080" cy="81502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24E33"/>
              </a:buClr>
              <a:buSzPts val="2800"/>
              <a:buFont typeface="Calibri"/>
              <a:buNone/>
            </a:pPr>
            <a:r>
              <a:rPr b="1" i="0" lang="ru-RU" sz="2800" u="none" cap="none" strike="noStrike">
                <a:solidFill>
                  <a:srgbClr val="624E33"/>
                </a:solidFill>
                <a:latin typeface="Calibri"/>
                <a:ea typeface="Calibri"/>
                <a:cs typeface="Calibri"/>
                <a:sym typeface="Calibri"/>
              </a:rPr>
              <a:t>Результаты доработки проектов в 2017 году</a:t>
            </a:r>
            <a:endParaRPr/>
          </a:p>
        </p:txBody>
      </p:sp>
      <p:sp>
        <p:nvSpPr>
          <p:cNvPr id="357" name="Shape 357"/>
          <p:cNvSpPr txBox="1"/>
          <p:nvPr>
            <p:ph idx="12" type="sldNum"/>
          </p:nvPr>
        </p:nvSpPr>
        <p:spPr>
          <a:xfrm>
            <a:off x="10683240" y="6356350"/>
            <a:ext cx="7696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>
                <a:solidFill>
                  <a:srgbClr val="C2A17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rgbClr val="C2A1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58" name="Shape 358"/>
          <p:cNvGrpSpPr/>
          <p:nvPr/>
        </p:nvGrpSpPr>
        <p:grpSpPr>
          <a:xfrm>
            <a:off x="609671" y="291520"/>
            <a:ext cx="10843189" cy="6925870"/>
            <a:chOff x="296617" y="311626"/>
            <a:chExt cx="8636422" cy="5516342"/>
          </a:xfrm>
        </p:grpSpPr>
        <p:grpSp>
          <p:nvGrpSpPr>
            <p:cNvPr id="359" name="Shape 359"/>
            <p:cNvGrpSpPr/>
            <p:nvPr/>
          </p:nvGrpSpPr>
          <p:grpSpPr>
            <a:xfrm>
              <a:off x="2507908" y="311626"/>
              <a:ext cx="4796026" cy="4569103"/>
              <a:chOff x="2665983" y="469261"/>
              <a:chExt cx="4796026" cy="4569103"/>
            </a:xfrm>
          </p:grpSpPr>
          <p:pic>
            <p:nvPicPr>
              <p:cNvPr id="360" name="Shape 360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4838701" y="1765301"/>
                <a:ext cx="947737" cy="1879228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361" name="Shape 361"/>
              <p:cNvGrpSpPr/>
              <p:nvPr/>
            </p:nvGrpSpPr>
            <p:grpSpPr>
              <a:xfrm rot="1681002">
                <a:off x="3195634" y="1160121"/>
                <a:ext cx="3736724" cy="3187383"/>
                <a:chOff x="3394683" y="1300906"/>
                <a:chExt cx="5340328" cy="4555237"/>
              </a:xfrm>
            </p:grpSpPr>
            <p:sp>
              <p:nvSpPr>
                <p:cNvPr id="362" name="Shape 362"/>
                <p:cNvSpPr/>
                <p:nvPr/>
              </p:nvSpPr>
              <p:spPr>
                <a:xfrm>
                  <a:off x="3394683" y="1996659"/>
                  <a:ext cx="3859490" cy="3859484"/>
                </a:xfrm>
                <a:prstGeom prst="ellipse">
                  <a:avLst/>
                </a:prstGeom>
                <a:noFill/>
                <a:ln cap="rnd" cmpd="sng" w="41275">
                  <a:solidFill>
                    <a:srgbClr val="48B7B3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3" name="Shape 363"/>
                <p:cNvSpPr/>
                <p:nvPr/>
              </p:nvSpPr>
              <p:spPr>
                <a:xfrm>
                  <a:off x="5480695" y="1300906"/>
                  <a:ext cx="3254316" cy="3254316"/>
                </a:xfrm>
                <a:prstGeom prst="ellipse">
                  <a:avLst/>
                </a:prstGeom>
                <a:noFill/>
                <a:ln cap="rnd" cmpd="sng" w="41275">
                  <a:solidFill>
                    <a:srgbClr val="C2A17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364" name="Shape 364"/>
            <p:cNvSpPr/>
            <p:nvPr/>
          </p:nvSpPr>
          <p:spPr>
            <a:xfrm>
              <a:off x="3505742" y="2286422"/>
              <a:ext cx="1147884" cy="5847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3200">
                  <a:solidFill>
                    <a:srgbClr val="3C3837"/>
                  </a:solidFill>
                  <a:latin typeface="Calibri"/>
                  <a:ea typeface="Calibri"/>
                  <a:cs typeface="Calibri"/>
                  <a:sym typeface="Calibri"/>
                </a:rPr>
                <a:t>2 571 </a:t>
              </a:r>
              <a:endParaRPr/>
            </a:p>
          </p:txBody>
        </p:sp>
        <p:sp>
          <p:nvSpPr>
            <p:cNvPr id="365" name="Shape 365"/>
            <p:cNvSpPr/>
            <p:nvPr/>
          </p:nvSpPr>
          <p:spPr>
            <a:xfrm>
              <a:off x="4658167" y="2270691"/>
              <a:ext cx="1042506" cy="40917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3200">
                  <a:solidFill>
                    <a:srgbClr val="3C3837"/>
                  </a:solidFill>
                  <a:latin typeface="Calibri"/>
                  <a:ea typeface="Calibri"/>
                  <a:cs typeface="Calibri"/>
                  <a:sym typeface="Calibri"/>
                </a:rPr>
                <a:t>823</a:t>
              </a:r>
              <a:endParaRPr/>
            </a:p>
          </p:txBody>
        </p:sp>
        <p:sp>
          <p:nvSpPr>
            <p:cNvPr id="366" name="Shape 366"/>
            <p:cNvSpPr/>
            <p:nvPr/>
          </p:nvSpPr>
          <p:spPr>
            <a:xfrm>
              <a:off x="5805834" y="2264731"/>
              <a:ext cx="1379795" cy="5847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3200">
                  <a:solidFill>
                    <a:srgbClr val="3C3837"/>
                  </a:solidFill>
                  <a:latin typeface="Calibri"/>
                  <a:ea typeface="Calibri"/>
                  <a:cs typeface="Calibri"/>
                  <a:sym typeface="Calibri"/>
                </a:rPr>
                <a:t>2 243 </a:t>
              </a:r>
              <a:endParaRPr/>
            </a:p>
          </p:txBody>
        </p:sp>
        <p:sp>
          <p:nvSpPr>
            <p:cNvPr id="367" name="Shape 367"/>
            <p:cNvSpPr txBox="1"/>
            <p:nvPr/>
          </p:nvSpPr>
          <p:spPr>
            <a:xfrm>
              <a:off x="2944638" y="4021668"/>
              <a:ext cx="4455300" cy="180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rPr b="0" lang="ru-RU" sz="19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победители второго конкурса, которые участвовали, но не победили в первом конкурсе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rPr b="0" lang="ru-RU" sz="19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Средний балл по результатам экспертизы – </a:t>
              </a:r>
              <a:r>
                <a:rPr b="1" lang="ru-RU" sz="19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72,34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3C3837"/>
                </a:buClr>
                <a:buSzPts val="1800"/>
                <a:buFont typeface="Arial"/>
                <a:buNone/>
              </a:pPr>
              <a:r>
                <a:t/>
              </a:r>
              <a:endParaRPr b="0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3C3837"/>
                </a:buClr>
                <a:buSzPts val="1800"/>
                <a:buFont typeface="Arial"/>
                <a:buNone/>
              </a:pPr>
              <a:r>
                <a:t/>
              </a:r>
              <a:endParaRPr b="0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" name="Shape 368"/>
            <p:cNvSpPr txBox="1"/>
            <p:nvPr/>
          </p:nvSpPr>
          <p:spPr>
            <a:xfrm>
              <a:off x="7186325" y="1429185"/>
              <a:ext cx="1746714" cy="22770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C3837"/>
                </a:buClr>
                <a:buSzPts val="1800"/>
                <a:buFont typeface="Arial"/>
                <a:buNone/>
              </a:pPr>
              <a:br>
                <a:rPr b="1" lang="ru-RU" sz="1800">
                  <a:solidFill>
                    <a:srgbClr val="3C3837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b="0" lang="ru-RU"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победители </a:t>
              </a:r>
              <a:br>
                <a:rPr b="0" lang="ru-RU"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b="0" lang="ru-RU"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второго </a:t>
              </a:r>
              <a:br>
                <a:rPr b="0" lang="ru-RU"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b="0" lang="ru-RU"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конкурса 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3C3837"/>
                </a:buClr>
                <a:buSzPts val="1800"/>
                <a:buFont typeface="Arial"/>
                <a:buNone/>
              </a:pPr>
              <a:r>
                <a:t/>
              </a:r>
              <a:endParaRPr b="0" sz="1800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" name="Shape 369"/>
            <p:cNvSpPr/>
            <p:nvPr/>
          </p:nvSpPr>
          <p:spPr>
            <a:xfrm>
              <a:off x="296617" y="1594801"/>
              <a:ext cx="2554397" cy="13972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участники второго конкурса,</a:t>
              </a:r>
              <a:endParaRPr/>
            </a:p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у которых ни один проект</a:t>
              </a:r>
              <a:br>
                <a:rPr lang="ru-RU"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ru-RU"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не получил поддержки</a:t>
              </a:r>
              <a:br>
                <a:rPr lang="ru-RU"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ru-RU"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по итогам первого конкурса </a:t>
              </a:r>
              <a:br>
                <a:rPr lang="ru-RU"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ru-RU"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(</a:t>
              </a:r>
              <a:r>
                <a:rPr b="1" lang="ru-RU"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34,93% </a:t>
              </a:r>
              <a:r>
                <a:rPr lang="ru-RU"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от допущенных </a:t>
              </a:r>
              <a:br>
                <a:rPr lang="ru-RU"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ru-RU"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до экспертизы)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70" name="Shape 370"/>
            <p:cNvCxnSpPr/>
            <p:nvPr/>
          </p:nvCxnSpPr>
          <p:spPr>
            <a:xfrm>
              <a:off x="5174291" y="2771994"/>
              <a:ext cx="0" cy="1310367"/>
            </a:xfrm>
            <a:prstGeom prst="straightConnector1">
              <a:avLst/>
            </a:prstGeom>
            <a:noFill/>
            <a:ln cap="rnd" cmpd="sng" w="22225">
              <a:solidFill>
                <a:srgbClr val="7F7F7F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371" name="Shape 371"/>
            <p:cNvCxnSpPr/>
            <p:nvPr/>
          </p:nvCxnSpPr>
          <p:spPr>
            <a:xfrm>
              <a:off x="2915619" y="1974421"/>
              <a:ext cx="559712" cy="352734"/>
            </a:xfrm>
            <a:prstGeom prst="straightConnector1">
              <a:avLst/>
            </a:prstGeom>
            <a:noFill/>
            <a:ln cap="rnd" cmpd="sng" w="22225">
              <a:solidFill>
                <a:srgbClr val="7F7F7F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372" name="Shape 372"/>
            <p:cNvCxnSpPr/>
            <p:nvPr/>
          </p:nvCxnSpPr>
          <p:spPr>
            <a:xfrm flipH="1" rot="10800000">
              <a:off x="6435664" y="1974421"/>
              <a:ext cx="692085" cy="312002"/>
            </a:xfrm>
            <a:prstGeom prst="straightConnector1">
              <a:avLst/>
            </a:prstGeom>
            <a:noFill/>
            <a:ln cap="rnd" cmpd="sng" w="22225">
              <a:solidFill>
                <a:srgbClr val="7F7F7F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373" name="Shape 373"/>
            <p:cNvCxnSpPr/>
            <p:nvPr/>
          </p:nvCxnSpPr>
          <p:spPr>
            <a:xfrm>
              <a:off x="947499" y="2714814"/>
              <a:ext cx="588460" cy="0"/>
            </a:xfrm>
            <a:prstGeom prst="straightConnector1">
              <a:avLst/>
            </a:prstGeom>
            <a:noFill/>
            <a:ln cap="rnd" cmpd="sng" w="28575">
              <a:solidFill>
                <a:srgbClr val="FFD415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74" name="Shape 374"/>
            <p:cNvCxnSpPr/>
            <p:nvPr/>
          </p:nvCxnSpPr>
          <p:spPr>
            <a:xfrm>
              <a:off x="6776503" y="4834383"/>
              <a:ext cx="409126" cy="0"/>
            </a:xfrm>
            <a:prstGeom prst="straightConnector1">
              <a:avLst/>
            </a:prstGeom>
            <a:noFill/>
            <a:ln cap="rnd" cmpd="sng" w="28575">
              <a:solidFill>
                <a:srgbClr val="FFD415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Shape 380"/>
          <p:cNvSpPr txBox="1"/>
          <p:nvPr>
            <p:ph type="title"/>
          </p:nvPr>
        </p:nvSpPr>
        <p:spPr>
          <a:xfrm>
            <a:off x="2458720" y="195058"/>
            <a:ext cx="8895080" cy="81502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24E33"/>
              </a:buClr>
              <a:buSzPts val="2800"/>
              <a:buFont typeface="Calibri"/>
              <a:buNone/>
            </a:pPr>
            <a:r>
              <a:rPr b="1" i="0" lang="ru-RU" sz="2800" u="none" cap="none" strike="noStrike">
                <a:solidFill>
                  <a:srgbClr val="624E33"/>
                </a:solidFill>
                <a:latin typeface="Calibri"/>
                <a:ea typeface="Calibri"/>
                <a:cs typeface="Calibri"/>
                <a:sym typeface="Calibri"/>
              </a:rPr>
              <a:t>Более 1 млрд ₽ выделено победителям НКО </a:t>
            </a:r>
            <a:br>
              <a:rPr b="1" i="0" lang="ru-RU" sz="2800" u="none" cap="none" strike="noStrike">
                <a:solidFill>
                  <a:srgbClr val="624E33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ru-RU" sz="2800" u="none" cap="none" strike="noStrike">
                <a:solidFill>
                  <a:srgbClr val="624E33"/>
                </a:solidFill>
                <a:latin typeface="Calibri"/>
                <a:ea typeface="Calibri"/>
                <a:cs typeface="Calibri"/>
                <a:sym typeface="Calibri"/>
              </a:rPr>
              <a:t>из малых городов и сельской местности в 2017 г.</a:t>
            </a:r>
            <a:endParaRPr/>
          </a:p>
        </p:txBody>
      </p:sp>
      <p:sp>
        <p:nvSpPr>
          <p:cNvPr id="381" name="Shape 381"/>
          <p:cNvSpPr txBox="1"/>
          <p:nvPr>
            <p:ph idx="12" type="sldNum"/>
          </p:nvPr>
        </p:nvSpPr>
        <p:spPr>
          <a:xfrm>
            <a:off x="10683240" y="6356350"/>
            <a:ext cx="7696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2A171"/>
              </a:buClr>
              <a:buSzPts val="1200"/>
              <a:buFont typeface="Calibri"/>
              <a:buNone/>
            </a:pPr>
            <a:fld id="{00000000-1234-1234-1234-123412341234}" type="slidenum">
              <a:rPr b="0" i="0" lang="ru-RU" sz="1200" u="none" cap="none" strike="noStrike">
                <a:solidFill>
                  <a:srgbClr val="C2A17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C2A1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82" name="Shape 382"/>
          <p:cNvGraphicFramePr/>
          <p:nvPr/>
        </p:nvGraphicFramePr>
        <p:xfrm>
          <a:off x="783981" y="296630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{0F06A15B-98BA-4F18-877E-79629BD6B571}</a:tableStyleId>
              </a:tblPr>
              <a:tblGrid>
                <a:gridCol w="1861450"/>
                <a:gridCol w="558800"/>
                <a:gridCol w="749300"/>
              </a:tblGrid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t/>
                      </a:r>
                      <a:endParaRPr b="0" sz="1400" u="none" cap="none" strike="noStrike">
                        <a:solidFill>
                          <a:srgbClr val="3C3837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F3F3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1400" u="none" cap="none" strike="noStrike">
                        <a:solidFill>
                          <a:srgbClr val="3C3837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F3F3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-RU" sz="1400" u="none" cap="none" strike="noStrike">
                          <a:solidFill>
                            <a:srgbClr val="3C383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Сумма,</a:t>
                      </a:r>
                      <a:br>
                        <a:rPr b="0" lang="ru-RU" sz="1400" u="none" cap="none" strike="noStrike">
                          <a:solidFill>
                            <a:srgbClr val="3C383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b="0" lang="ru-RU" sz="1400" u="none" cap="none" strike="noStrike">
                          <a:solidFill>
                            <a:srgbClr val="3C383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млн ₽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F3F3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C3837"/>
                        </a:buClr>
                        <a:buSzPts val="1400"/>
                        <a:buFont typeface="Calibri"/>
                        <a:buNone/>
                      </a:pPr>
                      <a:r>
                        <a:rPr lang="ru-RU" sz="1400" u="none" cap="none" strike="noStrike">
                          <a:solidFill>
                            <a:srgbClr val="3C383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Охрана здоровья граждан, пропаганда здорового образа жизни</a:t>
                      </a:r>
                      <a:endParaRPr/>
                    </a:p>
                  </a:txBody>
                  <a:tcPr marT="45725" marB="45725" marR="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F3F3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F3F3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cap="none" strike="noStrike">
                          <a:solidFill>
                            <a:srgbClr val="3C383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117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F3F3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F3F3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cap="none" strike="noStrike">
                          <a:solidFill>
                            <a:srgbClr val="3C383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109</a:t>
                      </a:r>
                      <a:endParaRPr/>
                    </a:p>
                  </a:txBody>
                  <a:tcPr marT="45725" marB="45725" marR="9145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F3F3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F3F3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cap="none" strike="noStrike">
                          <a:solidFill>
                            <a:srgbClr val="3C383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Социальное обслуживание, социальная поддержка </a:t>
                      </a:r>
                      <a:br>
                        <a:rPr lang="ru-RU" sz="1400" u="none" cap="none" strike="noStrike">
                          <a:solidFill>
                            <a:srgbClr val="3C383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ru-RU" sz="1400" u="none" cap="none" strike="noStrike">
                          <a:solidFill>
                            <a:srgbClr val="3C383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и защита граждан</a:t>
                      </a:r>
                      <a:endParaRPr/>
                    </a:p>
                  </a:txBody>
                  <a:tcPr marT="45725" marB="45725" marR="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F3F3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F3F3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cap="none" strike="noStrike">
                          <a:solidFill>
                            <a:srgbClr val="3C383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102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F3F3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F3F3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cap="none" strike="noStrike">
                          <a:solidFill>
                            <a:srgbClr val="3C383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120</a:t>
                      </a:r>
                      <a:endParaRPr/>
                    </a:p>
                  </a:txBody>
                  <a:tcPr marT="45725" marB="45725" marR="9145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F3F3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F3F3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cap="none" strike="noStrike">
                          <a:solidFill>
                            <a:srgbClr val="3C383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Сохранение исторической памяти</a:t>
                      </a:r>
                      <a:endParaRPr/>
                    </a:p>
                  </a:txBody>
                  <a:tcPr marT="45725" marB="45725" marR="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F3F3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cap="none" strike="noStrike">
                          <a:solidFill>
                            <a:srgbClr val="3C383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80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F3F3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cap="none" strike="noStrike">
                          <a:solidFill>
                            <a:srgbClr val="3C383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98</a:t>
                      </a:r>
                      <a:endParaRPr/>
                    </a:p>
                  </a:txBody>
                  <a:tcPr marT="45725" marB="45725" marR="9145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F3F3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383" name="Shape 38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6060" y="1114517"/>
            <a:ext cx="578598" cy="433158"/>
          </a:xfrm>
          <a:prstGeom prst="rect">
            <a:avLst/>
          </a:prstGeom>
          <a:noFill/>
          <a:ln>
            <a:noFill/>
          </a:ln>
        </p:spPr>
      </p:pic>
      <p:sp>
        <p:nvSpPr>
          <p:cNvPr id="384" name="Shape 384"/>
          <p:cNvSpPr txBox="1"/>
          <p:nvPr/>
        </p:nvSpPr>
        <p:spPr>
          <a:xfrm>
            <a:off x="771281" y="1179854"/>
            <a:ext cx="3343519" cy="16312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837"/>
              </a:buClr>
              <a:buSzPts val="2000"/>
              <a:buFont typeface="Calibri"/>
              <a:buNone/>
            </a:pPr>
            <a:r>
              <a:rPr b="1" i="0" lang="ru-RU" sz="2000" u="none" cap="none" strike="noStrike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rPr>
              <a:t>ТОП-3 направлений </a:t>
            </a:r>
            <a:br>
              <a:rPr b="1" i="0" lang="ru-RU" sz="2000" u="none" cap="none" strike="noStrike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ru-RU" sz="2000" u="none" cap="none" strike="noStrike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rPr>
              <a:t>по количеству и сумме грантов для проектов </a:t>
            </a:r>
            <a:br>
              <a:rPr b="1" i="0" lang="ru-RU" sz="2000" u="none" cap="none" strike="noStrike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ru-RU" sz="2000" u="none" cap="none" strike="noStrike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rPr>
              <a:t>из малых городов </a:t>
            </a:r>
            <a:br>
              <a:rPr b="1" i="0" lang="ru-RU" sz="2000" u="none" cap="none" strike="noStrike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ru-RU" sz="2000" u="none" cap="none" strike="noStrike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rPr>
              <a:t>и сельской местности</a:t>
            </a:r>
            <a:endParaRPr/>
          </a:p>
        </p:txBody>
      </p:sp>
      <p:cxnSp>
        <p:nvCxnSpPr>
          <p:cNvPr id="385" name="Shape 385"/>
          <p:cNvCxnSpPr/>
          <p:nvPr/>
        </p:nvCxnSpPr>
        <p:spPr>
          <a:xfrm>
            <a:off x="1165630" y="2454418"/>
            <a:ext cx="1726160" cy="0"/>
          </a:xfrm>
          <a:prstGeom prst="straightConnector1">
            <a:avLst/>
          </a:prstGeom>
          <a:noFill/>
          <a:ln cap="rnd" cmpd="sng" w="28575">
            <a:solidFill>
              <a:srgbClr val="FFC20C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86" name="Shape 386"/>
          <p:cNvCxnSpPr/>
          <p:nvPr/>
        </p:nvCxnSpPr>
        <p:spPr>
          <a:xfrm>
            <a:off x="885270" y="2761032"/>
            <a:ext cx="2353230" cy="0"/>
          </a:xfrm>
          <a:prstGeom prst="straightConnector1">
            <a:avLst/>
          </a:prstGeom>
          <a:noFill/>
          <a:ln cap="rnd" cmpd="sng" w="28575">
            <a:solidFill>
              <a:srgbClr val="FFC20C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87" name="Shape 387"/>
          <p:cNvSpPr/>
          <p:nvPr/>
        </p:nvSpPr>
        <p:spPr>
          <a:xfrm>
            <a:off x="1958988" y="2966308"/>
            <a:ext cx="126137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837"/>
              </a:buClr>
              <a:buSzPts val="1400"/>
              <a:buFont typeface="Calibri"/>
              <a:buNone/>
            </a:pPr>
            <a:r>
              <a:rPr b="0" i="0" lang="ru-RU" sz="1400" u="none" cap="none" strike="noStrike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rPr>
              <a:t>Количество проектов</a:t>
            </a:r>
            <a:endParaRPr/>
          </a:p>
        </p:txBody>
      </p:sp>
      <p:pic>
        <p:nvPicPr>
          <p:cNvPr id="388" name="Shape 38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14982" y="1693363"/>
            <a:ext cx="5141846" cy="192195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9" name="Shape 38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415850" y="3324021"/>
            <a:ext cx="5141846" cy="257009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90" name="Shape 390"/>
          <p:cNvCxnSpPr/>
          <p:nvPr/>
        </p:nvCxnSpPr>
        <p:spPr>
          <a:xfrm>
            <a:off x="4629150" y="3466410"/>
            <a:ext cx="6724650" cy="0"/>
          </a:xfrm>
          <a:prstGeom prst="straightConnector1">
            <a:avLst/>
          </a:prstGeom>
          <a:noFill/>
          <a:ln cap="rnd" cmpd="sng" w="31750">
            <a:solidFill>
              <a:srgbClr val="FFC20C"/>
            </a:solidFill>
            <a:prstDash val="dot"/>
            <a:round/>
            <a:headEnd len="sm" w="sm" type="none"/>
            <a:tailEnd len="sm" w="sm" type="none"/>
          </a:ln>
        </p:spPr>
      </p:cxnSp>
      <p:pic>
        <p:nvPicPr>
          <p:cNvPr id="391" name="Shape 3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84354" y="1114517"/>
            <a:ext cx="578598" cy="433158"/>
          </a:xfrm>
          <a:prstGeom prst="rect">
            <a:avLst/>
          </a:prstGeom>
          <a:noFill/>
          <a:ln>
            <a:noFill/>
          </a:ln>
        </p:spPr>
      </p:pic>
      <p:sp>
        <p:nvSpPr>
          <p:cNvPr id="392" name="Shape 392"/>
          <p:cNvSpPr txBox="1"/>
          <p:nvPr/>
        </p:nvSpPr>
        <p:spPr>
          <a:xfrm>
            <a:off x="4339576" y="1179854"/>
            <a:ext cx="2224919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837"/>
              </a:buClr>
              <a:buSzPts val="2000"/>
              <a:buFont typeface="Calibri"/>
              <a:buNone/>
            </a:pPr>
            <a:r>
              <a:rPr b="1" i="0" lang="ru-RU" sz="2000" u="none" cap="none" strike="noStrike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rPr>
              <a:t>Проекты </a:t>
            </a:r>
            <a:br>
              <a:rPr b="1" i="0" lang="ru-RU" sz="2000" u="none" cap="none" strike="noStrike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ru-RU" sz="2000" u="none" cap="none" strike="noStrike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rPr>
              <a:t>из малых городов и сельской местности</a:t>
            </a:r>
            <a:endParaRPr/>
          </a:p>
        </p:txBody>
      </p:sp>
      <p:pic>
        <p:nvPicPr>
          <p:cNvPr id="393" name="Shape 39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84354" y="3646080"/>
            <a:ext cx="578598" cy="433158"/>
          </a:xfrm>
          <a:prstGeom prst="rect">
            <a:avLst/>
          </a:prstGeom>
          <a:noFill/>
          <a:ln>
            <a:noFill/>
          </a:ln>
        </p:spPr>
      </p:pic>
      <p:sp>
        <p:nvSpPr>
          <p:cNvPr id="394" name="Shape 394"/>
          <p:cNvSpPr txBox="1"/>
          <p:nvPr/>
        </p:nvSpPr>
        <p:spPr>
          <a:xfrm>
            <a:off x="4339575" y="3711417"/>
            <a:ext cx="3078239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837"/>
              </a:buClr>
              <a:buSzPts val="2000"/>
              <a:buFont typeface="Calibri"/>
              <a:buNone/>
            </a:pPr>
            <a:r>
              <a:rPr b="1" i="0" lang="ru-RU" sz="2000" u="none" cap="none" strike="noStrike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rPr>
              <a:t>Проекты </a:t>
            </a:r>
            <a:br>
              <a:rPr b="1" i="0" lang="ru-RU" sz="2000" u="none" cap="none" strike="noStrike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ru-RU" sz="2000" u="none" cap="none" strike="noStrike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rPr>
              <a:t>из больших </a:t>
            </a:r>
            <a:br>
              <a:rPr b="1" i="0" lang="ru-RU" sz="2000" u="none" cap="none" strike="noStrike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ru-RU" sz="2000" u="none" cap="none" strike="noStrike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rPr>
              <a:t>городов</a:t>
            </a:r>
            <a:endParaRPr/>
          </a:p>
        </p:txBody>
      </p:sp>
      <p:sp>
        <p:nvSpPr>
          <p:cNvPr id="395" name="Shape 395"/>
          <p:cNvSpPr/>
          <p:nvPr/>
        </p:nvSpPr>
        <p:spPr>
          <a:xfrm>
            <a:off x="6896929" y="5931830"/>
            <a:ext cx="136634" cy="13554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6" name="Shape 396"/>
          <p:cNvSpPr/>
          <p:nvPr/>
        </p:nvSpPr>
        <p:spPr>
          <a:xfrm>
            <a:off x="9623547" y="5931830"/>
            <a:ext cx="136634" cy="13554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7" name="Shape 397"/>
          <p:cNvSpPr/>
          <p:nvPr/>
        </p:nvSpPr>
        <p:spPr>
          <a:xfrm>
            <a:off x="7025886" y="5845713"/>
            <a:ext cx="1789401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837"/>
              </a:buClr>
              <a:buSzPts val="1400"/>
              <a:buFont typeface="Calibri"/>
              <a:buNone/>
            </a:pPr>
            <a:r>
              <a:rPr b="0" i="0" lang="ru-RU" sz="1400" u="none" cap="none" strike="noStrike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rPr>
              <a:t>количество проектов</a:t>
            </a:r>
            <a:endParaRPr/>
          </a:p>
        </p:txBody>
      </p:sp>
      <p:sp>
        <p:nvSpPr>
          <p:cNvPr id="398" name="Shape 398"/>
          <p:cNvSpPr/>
          <p:nvPr/>
        </p:nvSpPr>
        <p:spPr>
          <a:xfrm>
            <a:off x="9752494" y="5845713"/>
            <a:ext cx="182460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837"/>
              </a:buClr>
              <a:buSzPts val="1400"/>
              <a:buFont typeface="Calibri"/>
              <a:buNone/>
            </a:pPr>
            <a:r>
              <a:rPr b="0" i="0" lang="ru-RU" sz="1400" u="none" cap="none" strike="noStrike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rPr>
              <a:t>сумма грантов, млн ₽</a:t>
            </a:r>
            <a:endParaRPr/>
          </a:p>
        </p:txBody>
      </p:sp>
      <p:cxnSp>
        <p:nvCxnSpPr>
          <p:cNvPr id="399" name="Shape 399"/>
          <p:cNvCxnSpPr/>
          <p:nvPr/>
        </p:nvCxnSpPr>
        <p:spPr>
          <a:xfrm>
            <a:off x="8151976" y="1286735"/>
            <a:ext cx="0" cy="2063199"/>
          </a:xfrm>
          <a:prstGeom prst="straightConnector1">
            <a:avLst/>
          </a:prstGeom>
          <a:noFill/>
          <a:ln cap="rnd" cmpd="sng" w="31750">
            <a:solidFill>
              <a:schemeClr val="accent5"/>
            </a:solidFill>
            <a:prstDash val="dot"/>
            <a:round/>
            <a:headEnd len="sm" w="sm" type="none"/>
            <a:tailEnd len="sm" w="sm" type="none"/>
          </a:ln>
        </p:spPr>
      </p:cxnSp>
      <p:sp>
        <p:nvSpPr>
          <p:cNvPr id="400" name="Shape 400"/>
          <p:cNvSpPr txBox="1"/>
          <p:nvPr/>
        </p:nvSpPr>
        <p:spPr>
          <a:xfrm>
            <a:off x="6463270" y="1179854"/>
            <a:ext cx="175291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837"/>
              </a:buClr>
              <a:buSzPts val="1800"/>
              <a:buFont typeface="Calibri"/>
              <a:buNone/>
            </a:pPr>
            <a:r>
              <a:rPr b="0" i="0" lang="ru-RU" sz="1800" u="none" cap="none" strike="noStrike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rPr>
              <a:t>Первый конкурс</a:t>
            </a:r>
            <a:endParaRPr/>
          </a:p>
        </p:txBody>
      </p:sp>
      <p:sp>
        <p:nvSpPr>
          <p:cNvPr id="401" name="Shape 401"/>
          <p:cNvSpPr txBox="1"/>
          <p:nvPr/>
        </p:nvSpPr>
        <p:spPr>
          <a:xfrm>
            <a:off x="8289101" y="1179854"/>
            <a:ext cx="141594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837"/>
              </a:buClr>
              <a:buSzPts val="1800"/>
              <a:buFont typeface="Calibri"/>
              <a:buNone/>
            </a:pPr>
            <a:r>
              <a:rPr b="0" i="0" lang="ru-RU" sz="1800" u="none" cap="none" strike="noStrike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rPr>
              <a:t>Второй конкурс</a:t>
            </a:r>
            <a:endParaRPr/>
          </a:p>
        </p:txBody>
      </p:sp>
      <p:sp>
        <p:nvSpPr>
          <p:cNvPr id="402" name="Shape 402"/>
          <p:cNvSpPr txBox="1"/>
          <p:nvPr/>
        </p:nvSpPr>
        <p:spPr>
          <a:xfrm>
            <a:off x="9705050" y="1179854"/>
            <a:ext cx="175291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837"/>
              </a:buClr>
              <a:buSzPts val="1800"/>
              <a:buFont typeface="Calibri"/>
              <a:buNone/>
            </a:pPr>
            <a:r>
              <a:rPr b="0" i="0" lang="ru-RU" sz="1800" u="none" cap="none" strike="noStrike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rPr>
              <a:t>Два </a:t>
            </a:r>
            <a:br>
              <a:rPr b="0" i="0" lang="ru-RU" sz="1800" u="none" cap="none" strike="noStrike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ru-RU" sz="1800" u="none" cap="none" strike="noStrike">
                <a:solidFill>
                  <a:srgbClr val="3C3837"/>
                </a:solidFill>
                <a:latin typeface="Calibri"/>
                <a:ea typeface="Calibri"/>
                <a:cs typeface="Calibri"/>
                <a:sym typeface="Calibri"/>
              </a:rPr>
              <a:t>конкурса</a:t>
            </a:r>
            <a:endParaRPr/>
          </a:p>
        </p:txBody>
      </p:sp>
      <p:cxnSp>
        <p:nvCxnSpPr>
          <p:cNvPr id="403" name="Shape 403"/>
          <p:cNvCxnSpPr/>
          <p:nvPr/>
        </p:nvCxnSpPr>
        <p:spPr>
          <a:xfrm>
            <a:off x="9769254" y="1286735"/>
            <a:ext cx="0" cy="2063199"/>
          </a:xfrm>
          <a:prstGeom prst="straightConnector1">
            <a:avLst/>
          </a:prstGeom>
          <a:noFill/>
          <a:ln cap="rnd" cmpd="sng" w="31750">
            <a:solidFill>
              <a:schemeClr val="accent5"/>
            </a:solidFill>
            <a:prstDash val="dot"/>
            <a:round/>
            <a:headEnd len="sm" w="sm" type="none"/>
            <a:tailEnd len="sm" w="sm" type="none"/>
          </a:ln>
        </p:spPr>
      </p:cxnSp>
      <p:pic>
        <p:nvPicPr>
          <p:cNvPr id="404" name="Shape 40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595959" y="2496102"/>
            <a:ext cx="888554" cy="853832"/>
          </a:xfrm>
          <a:prstGeom prst="rect">
            <a:avLst/>
          </a:prstGeom>
          <a:noFill/>
          <a:ln>
            <a:noFill/>
          </a:ln>
        </p:spPr>
      </p:pic>
      <p:pic>
        <p:nvPicPr>
          <p:cNvPr id="405" name="Shape 40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413265" y="4863225"/>
            <a:ext cx="1132071" cy="7015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06" name="Shape 406"/>
          <p:cNvCxnSpPr/>
          <p:nvPr/>
        </p:nvCxnSpPr>
        <p:spPr>
          <a:xfrm>
            <a:off x="8151976" y="3618455"/>
            <a:ext cx="0" cy="2063199"/>
          </a:xfrm>
          <a:prstGeom prst="straightConnector1">
            <a:avLst/>
          </a:prstGeom>
          <a:noFill/>
          <a:ln cap="rnd" cmpd="sng" w="31750">
            <a:solidFill>
              <a:schemeClr val="accent5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407" name="Shape 407"/>
          <p:cNvCxnSpPr/>
          <p:nvPr/>
        </p:nvCxnSpPr>
        <p:spPr>
          <a:xfrm>
            <a:off x="9769254" y="3618455"/>
            <a:ext cx="0" cy="2063199"/>
          </a:xfrm>
          <a:prstGeom prst="straightConnector1">
            <a:avLst/>
          </a:prstGeom>
          <a:noFill/>
          <a:ln cap="rnd" cmpd="sng" w="31750">
            <a:solidFill>
              <a:schemeClr val="accent5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408" name="Shape 408"/>
          <p:cNvCxnSpPr/>
          <p:nvPr/>
        </p:nvCxnSpPr>
        <p:spPr>
          <a:xfrm>
            <a:off x="6489124" y="1286735"/>
            <a:ext cx="0" cy="2063199"/>
          </a:xfrm>
          <a:prstGeom prst="straightConnector1">
            <a:avLst/>
          </a:prstGeom>
          <a:noFill/>
          <a:ln cap="rnd" cmpd="sng" w="31750">
            <a:solidFill>
              <a:schemeClr val="accent5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409" name="Shape 409"/>
          <p:cNvCxnSpPr/>
          <p:nvPr/>
        </p:nvCxnSpPr>
        <p:spPr>
          <a:xfrm>
            <a:off x="6489124" y="3618455"/>
            <a:ext cx="0" cy="2063199"/>
          </a:xfrm>
          <a:prstGeom prst="straightConnector1">
            <a:avLst/>
          </a:prstGeom>
          <a:noFill/>
          <a:ln cap="rnd" cmpd="sng" w="31750">
            <a:solidFill>
              <a:schemeClr val="accent5"/>
            </a:solidFill>
            <a:prstDash val="dot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Другая 8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C2A171"/>
      </a:accent1>
      <a:accent2>
        <a:srgbClr val="E9DECD"/>
      </a:accent2>
      <a:accent3>
        <a:srgbClr val="48B7B3"/>
      </a:accent3>
      <a:accent4>
        <a:srgbClr val="EC7805"/>
      </a:accent4>
      <a:accent5>
        <a:srgbClr val="FFC20F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