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56" r:id="rId4"/>
    <p:sldId id="265" r:id="rId5"/>
    <p:sldId id="259" r:id="rId6"/>
    <p:sldId id="257" r:id="rId7"/>
    <p:sldId id="258" r:id="rId8"/>
    <p:sldId id="260" r:id="rId9"/>
    <p:sldId id="26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4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F842-FCFB-44C1-8E62-9332A46B3409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A271-76B3-4151-8824-9F2268E7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9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F842-FCFB-44C1-8E62-9332A46B3409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A271-76B3-4151-8824-9F2268E7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4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F842-FCFB-44C1-8E62-9332A46B3409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A271-76B3-4151-8824-9F2268E7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16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F842-FCFB-44C1-8E62-9332A46B3409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A271-76B3-4151-8824-9F2268E7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96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F842-FCFB-44C1-8E62-9332A46B3409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A271-76B3-4151-8824-9F2268E7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67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F842-FCFB-44C1-8E62-9332A46B3409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A271-76B3-4151-8824-9F2268E7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70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F842-FCFB-44C1-8E62-9332A46B3409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A271-76B3-4151-8824-9F2268E7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F842-FCFB-44C1-8E62-9332A46B3409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A271-76B3-4151-8824-9F2268E7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5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F842-FCFB-44C1-8E62-9332A46B3409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A271-76B3-4151-8824-9F2268E7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66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F842-FCFB-44C1-8E62-9332A46B3409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A271-76B3-4151-8824-9F2268E7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2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F842-FCFB-44C1-8E62-9332A46B3409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A271-76B3-4151-8824-9F2268E7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03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1F842-FCFB-44C1-8E62-9332A46B3409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3A271-76B3-4151-8824-9F2268E7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0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КОНКУРСЫ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66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КОНКУС ПРЕЗИДЕНТСКИХ ГРАНТОВ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62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2304256"/>
          </a:xfrm>
        </p:spPr>
        <p:txBody>
          <a:bodyPr>
            <a:normAutofit fontScale="90000"/>
          </a:bodyPr>
          <a:lstStyle/>
          <a:p>
            <a:r>
              <a:rPr lang="ru-RU" dirty="0"/>
              <a:t>IV Всероссийский конкурс социально-предпринимательских проектов «Навстречу </a:t>
            </a:r>
            <a:r>
              <a:rPr lang="ru-RU" dirty="0" smtClean="0"/>
              <a:t>переменам» 2018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3790335" cy="48245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Цель конкурса «Навстречу переменам – 2018» – поддержать людей и организации, которые занимаются проблемами детства в своем регионе и разрабатывают инновационные способы их решения. </a:t>
            </a:r>
          </a:p>
          <a:p>
            <a:pPr marL="0" indent="0" algn="ctr">
              <a:buNone/>
            </a:pPr>
            <a:r>
              <a:rPr lang="ru-RU" dirty="0"/>
              <a:t>Заявки принимаются </a:t>
            </a:r>
            <a:r>
              <a:rPr lang="ru-RU" b="1" dirty="0"/>
              <a:t>до 15 июня</a:t>
            </a:r>
            <a:r>
              <a:rPr lang="ru-RU" dirty="0"/>
              <a:t> на сайте фонда «Навстречу переменам».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ÐÐ°ÑÑÐ¸Ð½ÐºÐ¸ Ð¿Ð¾ Ð·Ð°Ð¿ÑÐ¾ÑÑ Ð½Ð°Ð²ÑÑÑÐµÑÑ Ð¿ÐµÑÐµÐ¼ÐµÐ½Ð°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ÐÐ°ÑÑÐ¸Ð½ÐºÐ¸ Ð¿Ð¾ Ð·Ð°Ð¿ÑÐ¾ÑÑ Ð½Ð°Ð²ÑÑÑÐµÑÑ Ð¿ÐµÑÐµÐ¼ÐµÐ½Ð°Ð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9"/>
          <a:stretch/>
        </p:blipFill>
        <p:spPr bwMode="auto">
          <a:xfrm>
            <a:off x="4247535" y="2060848"/>
            <a:ext cx="4896465" cy="446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7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4682793" cy="2568896"/>
          </a:xfrm>
        </p:spPr>
        <p:txBody>
          <a:bodyPr>
            <a:normAutofit/>
          </a:bodyPr>
          <a:lstStyle/>
          <a:p>
            <a:r>
              <a:rPr lang="ru-RU" sz="4000" dirty="0"/>
              <a:t>Всероссийский конкурс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«</a:t>
            </a:r>
            <a:r>
              <a:rPr lang="ru-RU" sz="4000" dirty="0"/>
              <a:t>Село 21 века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708920"/>
            <a:ext cx="4970825" cy="374441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Прием заявок на конкурс до 10 июня 2018 года. 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Основная цель конкурса – выявление и поддержка успешных практик перспективно-ориентированного развития сельских населенных пунктов в России.</a:t>
            </a:r>
          </a:p>
          <a:p>
            <a:r>
              <a:rPr lang="ru-RU" dirty="0">
                <a:solidFill>
                  <a:schemeClr val="tx1"/>
                </a:solidFill>
              </a:rPr>
              <a:t>В конкурсе могут участвовать сельские поселения в пяти категориях в зависимости от численности населения.</a:t>
            </a:r>
          </a:p>
          <a:p>
            <a:r>
              <a:rPr lang="ru-RU" dirty="0">
                <a:solidFill>
                  <a:schemeClr val="tx1"/>
                </a:solidFill>
              </a:rPr>
              <a:t>Конкурс проводится по трем </a:t>
            </a:r>
            <a:r>
              <a:rPr lang="ru-RU" dirty="0" smtClean="0">
                <a:solidFill>
                  <a:schemeClr val="tx1"/>
                </a:solidFill>
              </a:rPr>
              <a:t>номинациям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xn--80affnbzwljh8b0d5ag.xn--p1ai/uploads/common/2018/05/21/baiberi-samaya-krasivaya-derevnya-anglii-tvdhssp%285%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r="52407"/>
          <a:stretch/>
        </p:blipFill>
        <p:spPr bwMode="auto">
          <a:xfrm>
            <a:off x="5294353" y="116632"/>
            <a:ext cx="377411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38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Премия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dirty="0"/>
              <a:t>Импульс </a:t>
            </a:r>
            <a:r>
              <a:rPr lang="ru-RU" dirty="0" smtClean="0"/>
              <a:t>добра« 2018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432048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Премия присуждается за достижения в области социального </a:t>
            </a:r>
            <a:r>
              <a:rPr lang="ru-RU" dirty="0" smtClean="0"/>
              <a:t>предпринимательства. </a:t>
            </a:r>
            <a:r>
              <a:rPr lang="ru-RU" dirty="0"/>
              <a:t>Заявки принимаются до 31 мая </a:t>
            </a:r>
            <a:r>
              <a:rPr lang="ru-RU" dirty="0" smtClean="0"/>
              <a:t>2018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года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/>
              <a:t>Соискателем может быть житель любого региона Российской Федерации.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Для </a:t>
            </a:r>
            <a:r>
              <a:rPr lang="ru-RU" dirty="0"/>
              <a:t>участия в конкурсном отборе необходимо заполнить заявку на сайте премии.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68" r="35524"/>
          <a:stretch/>
        </p:blipFill>
        <p:spPr bwMode="auto">
          <a:xfrm>
            <a:off x="4716016" y="116632"/>
            <a:ext cx="4220842" cy="643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9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2146250"/>
          </a:xfrm>
        </p:spPr>
        <p:txBody>
          <a:bodyPr>
            <a:noAutofit/>
          </a:bodyPr>
          <a:lstStyle/>
          <a:p>
            <a:r>
              <a:rPr lang="ru-RU" sz="3600" dirty="0"/>
              <a:t>Конкурс малых грантов "Православная инициатива - 2018"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4330824" cy="38164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/>
              <a:t>Цель Конкурса – поддержка гражданских инициатив на основе масштабного и разностороннего сотрудничества между Церковью, православной общественностью, предпринимателями и государственными структурами.</a:t>
            </a:r>
          </a:p>
          <a:p>
            <a:pPr marL="0" indent="0" algn="ctr">
              <a:buNone/>
            </a:pPr>
            <a:r>
              <a:rPr lang="ru-RU" sz="2200" dirty="0"/>
              <a:t>Размер запрашиваемого гранта не может превышать 120 тыс. рублей. </a:t>
            </a:r>
          </a:p>
          <a:p>
            <a:pPr marL="0" indent="0" algn="ctr">
              <a:buNone/>
            </a:pPr>
            <a:r>
              <a:rPr lang="ru-RU" sz="2200" dirty="0"/>
              <a:t>Статус конкурса: ежегодный</a:t>
            </a:r>
          </a:p>
          <a:p>
            <a:endParaRPr lang="ru-RU" sz="2000" dirty="0"/>
          </a:p>
        </p:txBody>
      </p:sp>
      <p:pic>
        <p:nvPicPr>
          <p:cNvPr id="2050" name="Picture 2" descr="http://xn--80affnbzwljh8b0d5ag.xn--p1ai/uploads/common/2018/05/15/6e9588b64b94336%285%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1" r="33063"/>
          <a:stretch/>
        </p:blipFill>
        <p:spPr bwMode="auto">
          <a:xfrm>
            <a:off x="5176932" y="116632"/>
            <a:ext cx="383174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38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4186808" cy="1678286"/>
          </a:xfrm>
        </p:spPr>
        <p:txBody>
          <a:bodyPr>
            <a:noAutofit/>
          </a:bodyPr>
          <a:lstStyle/>
          <a:p>
            <a:r>
              <a:rPr lang="ru-RU" sz="3200" dirty="0"/>
              <a:t>Конкурс «Лидеры корпоративной благотворительности</a:t>
            </a:r>
            <a:r>
              <a:rPr lang="ru-RU" sz="3200" dirty="0" smtClean="0"/>
              <a:t>» 2018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404279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С середины мая и до конца июля компании, работающие на территории России, смогут подать заявку на участие в федеральном конкурсе, в одиннадцатый раз проводимом Форумом Доноров, сетью </a:t>
            </a:r>
            <a:r>
              <a:rPr lang="ru-RU" sz="2000" dirty="0" err="1" smtClean="0"/>
              <a:t>PwC</a:t>
            </a:r>
            <a:r>
              <a:rPr lang="ru-RU" sz="2000" dirty="0" smtClean="0"/>
              <a:t> и газетой Ведомости.</a:t>
            </a:r>
          </a:p>
          <a:p>
            <a:pPr marL="0" indent="0" algn="ctr">
              <a:buNone/>
            </a:pPr>
            <a:r>
              <a:rPr lang="ru-RU" sz="2000" dirty="0"/>
              <a:t>В течение года участников ожидают конкурс, а также очные круглые столы и консультации, </a:t>
            </a:r>
            <a:r>
              <a:rPr lang="ru-RU" sz="2000" dirty="0" err="1"/>
              <a:t>вебинары</a:t>
            </a:r>
            <a:r>
              <a:rPr lang="ru-RU" sz="2000" dirty="0"/>
              <a:t>, на которых все желающие смогут познакомиться с успешными кейсами компаний, улучшить свои программы и структурировать свою деятельность.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0" r="10544"/>
          <a:stretch/>
        </p:blipFill>
        <p:spPr bwMode="auto">
          <a:xfrm>
            <a:off x="4644008" y="188639"/>
            <a:ext cx="4322154" cy="642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3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Активное </a:t>
            </a:r>
            <a:r>
              <a:rPr lang="ru-RU" dirty="0" smtClean="0"/>
              <a:t>поколение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8112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/>
              <a:t>Конкурс «Активное поколение» направлен на поддержку общественных инициатив, которые решают задачи повышения качества жизни пожилых людей в местных сообществах и проводится крупнейшими российскими региональными некоммерческими организациями при поддержке Благотворительного фонда Елены и Геннадия Тимченко. </a:t>
            </a:r>
          </a:p>
          <a:p>
            <a:pPr marL="0" indent="0" algn="ctr">
              <a:buNone/>
            </a:pPr>
            <a:r>
              <a:rPr lang="ru-RU" dirty="0"/>
              <a:t>Максимальная сумма финансирования проектов: </a:t>
            </a:r>
          </a:p>
          <a:p>
            <a:pPr marL="0" indent="0" algn="ctr">
              <a:buNone/>
            </a:pPr>
            <a:r>
              <a:rPr lang="ru-RU" dirty="0"/>
              <a:t>Организаций – </a:t>
            </a:r>
            <a:r>
              <a:rPr lang="ru-RU" b="1" dirty="0"/>
              <a:t>150 тысяч рублей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4098" name="Picture 2" descr="http://xn--80affnbzwljh8b0d5ag.xn--p1ai/uploads/common/2018/04/20/cropped-slider-images-2-1024x683%285%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6" r="11032"/>
          <a:stretch/>
        </p:blipFill>
        <p:spPr bwMode="auto">
          <a:xfrm>
            <a:off x="4743450" y="113680"/>
            <a:ext cx="4257675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2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4042792" cy="1872208"/>
          </a:xfrm>
        </p:spPr>
        <p:txBody>
          <a:bodyPr>
            <a:normAutofit fontScale="90000"/>
          </a:bodyPr>
          <a:lstStyle/>
          <a:p>
            <a:r>
              <a:rPr lang="ru-RU" dirty="0"/>
              <a:t>II Всероссийский конкурс проектов инициативного бюджетирования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4114800" cy="43924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/>
              <a:t>Цель конкурса – поиск и распространение лучших практик реализации российских проектов инициативного бюджетирования.</a:t>
            </a:r>
          </a:p>
          <a:p>
            <a:pPr marL="0" indent="0" algn="ctr">
              <a:buNone/>
            </a:pPr>
            <a:r>
              <a:rPr lang="ru-RU" sz="2200" dirty="0"/>
              <a:t>Подать проект на участие в конкурсе можно онлайн на сайте до 6 июня</a:t>
            </a:r>
            <a:r>
              <a:rPr lang="ru-RU" sz="2200" dirty="0" smtClean="0"/>
              <a:t>.</a:t>
            </a:r>
          </a:p>
          <a:p>
            <a:pPr marL="0" indent="0" algn="ctr">
              <a:buNone/>
            </a:pPr>
            <a:r>
              <a:rPr lang="ru-RU" sz="2200" dirty="0" smtClean="0"/>
              <a:t>Каждый победитель получит приз в размере 100 000 рублей на софинансирование будущего проекта.</a:t>
            </a:r>
            <a:endParaRPr lang="ru-RU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7" r="26222"/>
          <a:stretch/>
        </p:blipFill>
        <p:spPr bwMode="auto">
          <a:xfrm>
            <a:off x="5002634" y="167481"/>
            <a:ext cx="4046786" cy="652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65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2938338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Конкурс для социальных предпринимателей </a:t>
            </a:r>
            <a:r>
              <a:rPr lang="ru-RU" dirty="0" err="1"/>
              <a:t>Social</a:t>
            </a:r>
            <a:r>
              <a:rPr lang="ru-RU" dirty="0"/>
              <a:t> </a:t>
            </a:r>
            <a:r>
              <a:rPr lang="ru-RU" dirty="0" err="1"/>
              <a:t>Impact</a:t>
            </a:r>
            <a:r>
              <a:rPr lang="ru-RU" dirty="0"/>
              <a:t> </a:t>
            </a:r>
            <a:r>
              <a:rPr lang="ru-RU" dirty="0" err="1" smtClean="0"/>
              <a:t>Award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4654352" cy="36004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/>
              <a:t>Финалисты конкурса бесплатно примут участие в инкубационной программе, а авторы двух лучших проектов получат грант на развитие собственного бизнеса и отправятся на международную встречу SIA </a:t>
            </a:r>
            <a:r>
              <a:rPr lang="ru-RU" dirty="0" smtClean="0"/>
              <a:t>S.</a:t>
            </a:r>
          </a:p>
          <a:p>
            <a:pPr marL="0" indent="0" algn="ctr">
              <a:buNone/>
            </a:pPr>
            <a:r>
              <a:rPr lang="ru-RU" dirty="0"/>
              <a:t>Авторы лучших десяти проектов бесплатно пройдут инкубационную программу по запуску своего бизнеса. Программа проводится дистанционно с 1 июля по 27 сентября с двумя очными встречами в </a:t>
            </a:r>
            <a:r>
              <a:rPr lang="ru-RU" dirty="0" err="1"/>
              <a:t>Москве.</a:t>
            </a:r>
            <a:r>
              <a:rPr lang="ru-RU" dirty="0" err="1" smtClean="0"/>
              <a:t>ummit</a:t>
            </a:r>
            <a:r>
              <a:rPr lang="ru-RU" dirty="0" smtClean="0"/>
              <a:t> </a:t>
            </a:r>
            <a:r>
              <a:rPr lang="ru-RU" dirty="0"/>
              <a:t>в Грузию.</a:t>
            </a:r>
          </a:p>
        </p:txBody>
      </p:sp>
      <p:pic>
        <p:nvPicPr>
          <p:cNvPr id="8194" name="Picture 2" descr="http://xn--80affnbzwljh8b0d5ag.xn--p1ai/uploads/common/2018/02/26/biznes-ide%285%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7" t="15814" r="8123" b="10120"/>
          <a:stretch/>
        </p:blipFill>
        <p:spPr bwMode="auto">
          <a:xfrm>
            <a:off x="5111552" y="90770"/>
            <a:ext cx="4032448" cy="669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87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365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КОНКУРСЫ</vt:lpstr>
      <vt:lpstr>IV Всероссийский конкурс социально-предпринимательских проектов «Навстречу переменам» 2018 </vt:lpstr>
      <vt:lpstr>Всероссийский конкурс  «Село 21 века»</vt:lpstr>
      <vt:lpstr>Премия  "Импульс добра« 2018</vt:lpstr>
      <vt:lpstr>Конкурс малых грантов "Православная инициатива - 2018" </vt:lpstr>
      <vt:lpstr>Конкурс «Лидеры корпоративной благотворительности» 2018</vt:lpstr>
      <vt:lpstr>Активное поколение </vt:lpstr>
      <vt:lpstr>II Всероссийский конкурс проектов инициативного бюджетирования </vt:lpstr>
      <vt:lpstr>Конкурс для социальных предпринимателей Social Impact Award </vt:lpstr>
      <vt:lpstr>КОНКУС ПРЕЗИДЕНТСКИХ ГРАНТОВ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Большакова</dc:creator>
  <cp:lastModifiedBy>Artur Nagapetyan</cp:lastModifiedBy>
  <cp:revision>6</cp:revision>
  <dcterms:created xsi:type="dcterms:W3CDTF">2018-05-23T12:56:51Z</dcterms:created>
  <dcterms:modified xsi:type="dcterms:W3CDTF">2018-05-23T14:26:58Z</dcterms:modified>
</cp:coreProperties>
</file>