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67" r:id="rId4"/>
    <p:sldId id="269" r:id="rId5"/>
    <p:sldId id="271" r:id="rId6"/>
    <p:sldId id="275" r:id="rId7"/>
    <p:sldId id="273" r:id="rId8"/>
    <p:sldId id="274" r:id="rId9"/>
    <p:sldId id="276" r:id="rId10"/>
    <p:sldId id="277" r:id="rId11"/>
    <p:sldId id="278" r:id="rId12"/>
    <p:sldId id="280" r:id="rId13"/>
  </p:sldIdLst>
  <p:sldSz cx="10693400" cy="7561263"/>
  <p:notesSz cx="6858000" cy="9144000"/>
  <p:defaultTextStyle>
    <a:defPPr>
      <a:defRPr lang="ru-RU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A26"/>
    <a:srgbClr val="7F0B0B"/>
    <a:srgbClr val="862633"/>
    <a:srgbClr val="FF9933"/>
    <a:srgbClr val="BE692A"/>
    <a:srgbClr val="9933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38" autoAdjust="0"/>
  </p:normalViewPr>
  <p:slideViewPr>
    <p:cSldViewPr>
      <p:cViewPr varScale="1">
        <p:scale>
          <a:sx n="64" d="100"/>
          <a:sy n="64" d="100"/>
        </p:scale>
        <p:origin x="1260" y="66"/>
      </p:cViewPr>
      <p:guideLst>
        <p:guide orient="horz" pos="2382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280D-0FAA-469E-BF07-573F3B1C5B8D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306A-F149-4144-A90C-88125AD4B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46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280D-0FAA-469E-BF07-573F3B1C5B8D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306A-F149-4144-A90C-88125AD4B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49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302802"/>
            <a:ext cx="2406015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0" y="302802"/>
            <a:ext cx="7039822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280D-0FAA-469E-BF07-573F3B1C5B8D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306A-F149-4144-A90C-88125AD4B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269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280D-0FAA-469E-BF07-573F3B1C5B8D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306A-F149-4144-A90C-88125AD4B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283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280D-0FAA-469E-BF07-573F3B1C5B8D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306A-F149-4144-A90C-88125AD4B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922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280D-0FAA-469E-BF07-573F3B1C5B8D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306A-F149-4144-A90C-88125AD4B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995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280D-0FAA-469E-BF07-573F3B1C5B8D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306A-F149-4144-A90C-88125AD4B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136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280D-0FAA-469E-BF07-573F3B1C5B8D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306A-F149-4144-A90C-88125AD4B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24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280D-0FAA-469E-BF07-573F3B1C5B8D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306A-F149-4144-A90C-88125AD4B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279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280D-0FAA-469E-BF07-573F3B1C5B8D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306A-F149-4144-A90C-88125AD4B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145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280D-0FAA-469E-BF07-573F3B1C5B8D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4306A-F149-4144-A90C-88125AD4B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848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6280D-0FAA-469E-BF07-573F3B1C5B8D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4306A-F149-4144-A90C-88125AD4B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152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6.wdp"/><Relationship Id="rId18" Type="http://schemas.openxmlformats.org/officeDocument/2006/relationships/image" Target="../media/image14.png"/><Relationship Id="rId3" Type="http://schemas.openxmlformats.org/officeDocument/2006/relationships/image" Target="../media/image6.jpeg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17" Type="http://schemas.microsoft.com/office/2007/relationships/hdphoto" Target="../media/hdphoto8.wdp"/><Relationship Id="rId2" Type="http://schemas.openxmlformats.org/officeDocument/2006/relationships/image" Target="../media/image5.jp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24" Type="http://schemas.openxmlformats.org/officeDocument/2006/relationships/image" Target="../media/image4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10" Type="http://schemas.openxmlformats.org/officeDocument/2006/relationships/image" Target="../media/image10.png"/><Relationship Id="rId19" Type="http://schemas.microsoft.com/office/2007/relationships/hdphoto" Target="../media/hdphoto9.wdp"/><Relationship Id="rId4" Type="http://schemas.openxmlformats.org/officeDocument/2006/relationships/image" Target="../media/image7.png"/><Relationship Id="rId9" Type="http://schemas.microsoft.com/office/2007/relationships/hdphoto" Target="../media/hdphoto4.wdp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jpeg"/><Relationship Id="rId7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6.jpeg"/><Relationship Id="rId7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1.png"/><Relationship Id="rId10" Type="http://schemas.openxmlformats.org/officeDocument/2006/relationships/image" Target="../media/image24.jpeg"/><Relationship Id="rId4" Type="http://schemas.openxmlformats.org/officeDocument/2006/relationships/image" Target="../media/image4.pn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jpeg"/><Relationship Id="rId7" Type="http://schemas.microsoft.com/office/2007/relationships/hdphoto" Target="../media/hdphoto15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jpeg"/><Relationship Id="rId7" Type="http://schemas.openxmlformats.org/officeDocument/2006/relationships/image" Target="../media/image4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711508" cy="7561263"/>
          </a:xfrm>
        </p:spPr>
      </p:pic>
      <p:sp>
        <p:nvSpPr>
          <p:cNvPr id="7" name="Прямоугольник 6"/>
          <p:cNvSpPr/>
          <p:nvPr/>
        </p:nvSpPr>
        <p:spPr>
          <a:xfrm>
            <a:off x="450156" y="5852020"/>
            <a:ext cx="7370591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cap="none" spc="0" dirty="0" smtClean="0">
                <a:ln w="0"/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РЕСУРСНЫЙ ЦЕНТР </a:t>
            </a:r>
          </a:p>
          <a:p>
            <a:r>
              <a:rPr lang="ru-RU" sz="2800" b="1" cap="none" spc="0" dirty="0" smtClean="0">
                <a:ln w="0"/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ПОДДЕРЖКИ ГРАЖДАНСКИХ ИНИЦИАТИВ</a:t>
            </a:r>
            <a:endParaRPr lang="ru-RU" sz="2800" b="1" cap="none" spc="0" dirty="0">
              <a:ln w="0"/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857" y="344326"/>
            <a:ext cx="2197891" cy="7720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04" y="324247"/>
            <a:ext cx="576065" cy="7200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74892" y="542012"/>
            <a:ext cx="18069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1150" b="1" cap="none" spc="0" dirty="0" smtClean="0">
                <a:ln w="0"/>
                <a:solidFill>
                  <a:schemeClr val="bg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АДМИНИСТРАЦИЯ</a:t>
            </a:r>
          </a:p>
          <a:p>
            <a:r>
              <a:rPr lang="ru-RU" sz="1150" b="1" dirty="0" smtClean="0">
                <a:ln w="0"/>
                <a:solidFill>
                  <a:schemeClr val="bg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ПРИМОРСКОГО</a:t>
            </a:r>
          </a:p>
          <a:p>
            <a:r>
              <a:rPr lang="ru-RU" sz="1150" b="1" cap="none" spc="0" dirty="0" smtClean="0">
                <a:ln w="0"/>
                <a:solidFill>
                  <a:schemeClr val="bg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КРАЯ</a:t>
            </a:r>
            <a:endParaRPr lang="ru-RU" sz="1150" b="1" cap="none" spc="0" dirty="0">
              <a:ln w="0"/>
              <a:solidFill>
                <a:schemeClr val="bg1">
                  <a:lumMod val="8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42" y="-251617"/>
            <a:ext cx="3174046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8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" y="0"/>
            <a:ext cx="10711508" cy="7561263"/>
          </a:xfrm>
          <a:prstGeom prst="rect">
            <a:avLst/>
          </a:prstGeom>
          <a:blipFill dpi="0" rotWithShape="1"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 w="12700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988" y="-539849"/>
            <a:ext cx="4299113" cy="2438024"/>
          </a:xfrm>
          <a:prstGeom prst="rect">
            <a:avLst/>
          </a:prstGeom>
        </p:spPr>
      </p:pic>
      <p:sp>
        <p:nvSpPr>
          <p:cNvPr id="28" name="Параллелограмм 27"/>
          <p:cNvSpPr/>
          <p:nvPr/>
        </p:nvSpPr>
        <p:spPr>
          <a:xfrm flipH="1">
            <a:off x="4554610" y="388016"/>
            <a:ext cx="6552729" cy="800327"/>
          </a:xfrm>
          <a:prstGeom prst="parallelogram">
            <a:avLst>
              <a:gd name="adj" fmla="val 38889"/>
            </a:avLst>
          </a:prstGeom>
          <a:solidFill>
            <a:srgbClr val="820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1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6695521" y="540271"/>
            <a:ext cx="3763747" cy="45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21" tIns="41460" rIns="82921" bIns="4146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46052"/>
            <a:r>
              <a:rPr lang="ru-RU" altLang="ru-RU" sz="2400" b="1" dirty="0" smtClean="0">
                <a:solidFill>
                  <a:schemeClr val="bg1"/>
                </a:solidFill>
              </a:rPr>
              <a:t>Ближайшие мероприятия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22164" y="3204567"/>
            <a:ext cx="2736304" cy="790347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522164" y="4212767"/>
            <a:ext cx="2736304" cy="792000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522164" y="5148871"/>
            <a:ext cx="2736304" cy="792000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араллелограмм 44"/>
          <p:cNvSpPr/>
          <p:nvPr/>
        </p:nvSpPr>
        <p:spPr>
          <a:xfrm flipH="1">
            <a:off x="-1" y="1764407"/>
            <a:ext cx="5357398" cy="800327"/>
          </a:xfrm>
          <a:prstGeom prst="parallelogram">
            <a:avLst>
              <a:gd name="adj" fmla="val 38889"/>
            </a:avLst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1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2015" y="5222532"/>
            <a:ext cx="240444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8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Находкинский</a:t>
            </a:r>
          </a:p>
          <a:p>
            <a:r>
              <a:rPr lang="ru-RU" sz="18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Городской округ</a:t>
            </a:r>
            <a:endParaRPr lang="ru-RU" sz="18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810196" y="4286428"/>
            <a:ext cx="240444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8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Хасанский</a:t>
            </a:r>
          </a:p>
          <a:p>
            <a:r>
              <a:rPr lang="ru-RU" sz="18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район</a:t>
            </a:r>
            <a:endParaRPr lang="ru-RU" sz="18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10196" y="3278316"/>
            <a:ext cx="240444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8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Дальнереченский</a:t>
            </a:r>
          </a:p>
          <a:p>
            <a:r>
              <a:rPr lang="ru-RU" sz="18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Городской округ</a:t>
            </a:r>
            <a:endParaRPr lang="ru-RU" sz="18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204" y="2268463"/>
            <a:ext cx="5372112" cy="5372112"/>
          </a:xfrm>
          <a:prstGeom prst="rect">
            <a:avLst/>
          </a:prstGeom>
        </p:spPr>
      </p:pic>
      <p:sp>
        <p:nvSpPr>
          <p:cNvPr id="31" name="TextBox 2"/>
          <p:cNvSpPr txBox="1">
            <a:spLocks noChangeArrowheads="1"/>
          </p:cNvSpPr>
          <p:nvPr/>
        </p:nvSpPr>
        <p:spPr bwMode="auto">
          <a:xfrm>
            <a:off x="738189" y="1897862"/>
            <a:ext cx="3312368" cy="51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21" tIns="41460" rIns="82921" bIns="4146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46052"/>
            <a:r>
              <a:rPr lang="ru-RU" altLang="ru-RU" sz="2800" dirty="0" smtClean="0">
                <a:solidFill>
                  <a:srgbClr val="FFC000"/>
                </a:solidFill>
              </a:rPr>
              <a:t>ПРОЕКТНЫЕ ШКОЛЫ</a:t>
            </a:r>
            <a:endParaRPr lang="ru-RU" altLang="ru-RU" sz="2800" dirty="0">
              <a:solidFill>
                <a:srgbClr val="FFC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48" y="4057613"/>
            <a:ext cx="608859" cy="58711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521" y="6736584"/>
            <a:ext cx="608859" cy="58711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758" y="6529518"/>
            <a:ext cx="608859" cy="587114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3474492" y="3204567"/>
            <a:ext cx="3829888" cy="790347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3618508" y="3267864"/>
            <a:ext cx="332486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1" dirty="0" smtClean="0">
                <a:ln w="0"/>
                <a:solidFill>
                  <a:schemeClr val="bg1"/>
                </a:solidFill>
              </a:rPr>
              <a:t>Октябрь 2018</a:t>
            </a:r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474491" y="4212679"/>
            <a:ext cx="3221030" cy="792000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3474492" y="5148783"/>
            <a:ext cx="2531266" cy="792000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3618508" y="4275976"/>
            <a:ext cx="332486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1" dirty="0" smtClean="0">
                <a:ln w="0"/>
                <a:solidFill>
                  <a:schemeClr val="bg1"/>
                </a:solidFill>
              </a:rPr>
              <a:t>Июль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 2018</a:t>
            </a:r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618508" y="5212080"/>
            <a:ext cx="240444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1" dirty="0" smtClean="0">
                <a:ln w="0"/>
                <a:solidFill>
                  <a:schemeClr val="bg1"/>
                </a:solidFill>
              </a:rPr>
              <a:t>Июнь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 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2018</a:t>
            </a:r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91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" y="0"/>
            <a:ext cx="10711508" cy="7561263"/>
          </a:xfrm>
          <a:prstGeom prst="rect">
            <a:avLst/>
          </a:prstGeom>
          <a:blipFill dpi="0" rotWithShape="1"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 w="12700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988" y="-539849"/>
            <a:ext cx="4299113" cy="2438024"/>
          </a:xfrm>
          <a:prstGeom prst="rect">
            <a:avLst/>
          </a:prstGeom>
        </p:spPr>
      </p:pic>
      <p:sp>
        <p:nvSpPr>
          <p:cNvPr id="28" name="Параллелограмм 27"/>
          <p:cNvSpPr/>
          <p:nvPr/>
        </p:nvSpPr>
        <p:spPr>
          <a:xfrm flipH="1">
            <a:off x="4554610" y="388016"/>
            <a:ext cx="6552729" cy="800327"/>
          </a:xfrm>
          <a:prstGeom prst="parallelogram">
            <a:avLst>
              <a:gd name="adj" fmla="val 38889"/>
            </a:avLst>
          </a:prstGeom>
          <a:solidFill>
            <a:srgbClr val="820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1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6695521" y="540271"/>
            <a:ext cx="3763747" cy="45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21" tIns="41460" rIns="82921" bIns="4146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46052"/>
            <a:r>
              <a:rPr lang="ru-RU" altLang="ru-RU" sz="2400" b="1" dirty="0" smtClean="0">
                <a:solidFill>
                  <a:schemeClr val="bg1"/>
                </a:solidFill>
              </a:rPr>
              <a:t>Ближайшие мероприятия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042444" y="3418850"/>
            <a:ext cx="3959720" cy="505797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Параллелограмм 44"/>
          <p:cNvSpPr/>
          <p:nvPr/>
        </p:nvSpPr>
        <p:spPr>
          <a:xfrm flipH="1">
            <a:off x="-1" y="1764407"/>
            <a:ext cx="5357398" cy="800327"/>
          </a:xfrm>
          <a:prstGeom prst="parallelogram">
            <a:avLst>
              <a:gd name="adj" fmla="val 38889"/>
            </a:avLst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1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204" y="2268463"/>
            <a:ext cx="5372112" cy="5372112"/>
          </a:xfrm>
          <a:prstGeom prst="rect">
            <a:avLst/>
          </a:prstGeom>
        </p:spPr>
      </p:pic>
      <p:sp>
        <p:nvSpPr>
          <p:cNvPr id="31" name="TextBox 2"/>
          <p:cNvSpPr txBox="1">
            <a:spLocks noChangeArrowheads="1"/>
          </p:cNvSpPr>
          <p:nvPr/>
        </p:nvSpPr>
        <p:spPr bwMode="auto">
          <a:xfrm>
            <a:off x="738188" y="1897862"/>
            <a:ext cx="4032447" cy="51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21" tIns="41460" rIns="82921" bIns="4146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46052"/>
            <a:r>
              <a:rPr lang="ru-RU" altLang="ru-RU" sz="2800" dirty="0" smtClean="0">
                <a:solidFill>
                  <a:srgbClr val="FFC000"/>
                </a:solidFill>
              </a:rPr>
              <a:t>ВЫЕЗДНЫЕ СЕМИНАРЫ</a:t>
            </a:r>
            <a:endParaRPr lang="ru-RU" altLang="ru-RU" sz="2800" dirty="0">
              <a:solidFill>
                <a:srgbClr val="FFC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042444" y="3994914"/>
            <a:ext cx="3599720" cy="505797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3042444" y="4569175"/>
            <a:ext cx="3239720" cy="507600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22162" y="5147042"/>
            <a:ext cx="2376266" cy="505797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042444" y="6875234"/>
            <a:ext cx="1799720" cy="505797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042444" y="5723106"/>
            <a:ext cx="2519720" cy="505797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042444" y="6299170"/>
            <a:ext cx="2159718" cy="505797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3042444" y="5147042"/>
            <a:ext cx="2880000" cy="505797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522164" y="5723106"/>
            <a:ext cx="2376266" cy="505797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Прямоугольник 54"/>
          <p:cNvSpPr/>
          <p:nvPr/>
        </p:nvSpPr>
        <p:spPr>
          <a:xfrm>
            <a:off x="522164" y="6300911"/>
            <a:ext cx="2376266" cy="505797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522164" y="6875234"/>
            <a:ext cx="2376266" cy="505797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522164" y="4570978"/>
            <a:ext cx="2376266" cy="505797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522164" y="3994914"/>
            <a:ext cx="2376266" cy="505797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522164" y="3418850"/>
            <a:ext cx="2376266" cy="505797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738188" y="6948983"/>
            <a:ext cx="532859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ВЛ.-АЛЕКСАНДРОВСКОЕ                </a:t>
            </a:r>
            <a:endParaRPr lang="ru-RU" sz="12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38188" y="5756785"/>
            <a:ext cx="53285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ДАЛЬНЕГОРСК              </a:t>
            </a:r>
            <a:r>
              <a:rPr lang="ru-RU" sz="2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ОКТЯБРЬ</a:t>
            </a:r>
            <a:endParaRPr lang="ru-RU" sz="2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738188" y="6372919"/>
            <a:ext cx="53285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ДАЛЬНЕРЕЧЕНСК          ИЮНЬ </a:t>
            </a:r>
            <a:endParaRPr lang="ru-RU" sz="2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738188" y="5180721"/>
            <a:ext cx="53285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ПОГРАНИЧНЫЙ            ОКТЯБРЬ</a:t>
            </a:r>
            <a:endParaRPr lang="ru-RU" sz="2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738188" y="4028593"/>
            <a:ext cx="53285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АРСЕНЬЕВ                       НОЯБРЬ</a:t>
            </a:r>
            <a:endParaRPr lang="ru-RU" sz="2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030" y="6516936"/>
            <a:ext cx="586892" cy="565932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542" y="6167027"/>
            <a:ext cx="586892" cy="565932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554" y="5000792"/>
            <a:ext cx="586892" cy="565932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528" y="4053466"/>
            <a:ext cx="586892" cy="565932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568" y="6861944"/>
            <a:ext cx="586892" cy="565932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243" y="5459989"/>
            <a:ext cx="586892" cy="565932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281" y="5806987"/>
            <a:ext cx="586892" cy="565932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738188" y="4604657"/>
            <a:ext cx="53285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ПОКРОВКА                     НОЯБРЬ</a:t>
            </a:r>
            <a:endParaRPr lang="ru-RU" sz="2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38188" y="3492599"/>
            <a:ext cx="53285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МИХАЙЛОВКА              НОЯБРЬ</a:t>
            </a:r>
            <a:endParaRPr lang="ru-RU" sz="2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042444" y="2842786"/>
            <a:ext cx="3959720" cy="505797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522164" y="2844527"/>
            <a:ext cx="2376266" cy="505797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738188" y="2916535"/>
            <a:ext cx="53285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НАХОДКА                       НОЯБРЬ</a:t>
            </a:r>
            <a:endParaRPr lang="ru-RU" sz="2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12" y="6372919"/>
            <a:ext cx="586892" cy="565932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738188" y="6908913"/>
            <a:ext cx="53285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          </a:t>
            </a:r>
            <a:r>
              <a:rPr lang="ru-RU" sz="2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ИЮНЬ</a:t>
            </a:r>
            <a:endParaRPr lang="ru-RU" sz="2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093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80" y="-1"/>
            <a:ext cx="10693400" cy="7561263"/>
          </a:xfrm>
          <a:prstGeom prst="rect">
            <a:avLst/>
          </a:prstGeom>
          <a:blipFill dpi="0" rotWithShape="1"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 w="12700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857" y="344326"/>
            <a:ext cx="2197891" cy="7720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04" y="324247"/>
            <a:ext cx="576065" cy="7200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74892" y="542012"/>
            <a:ext cx="18069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1150" b="1" cap="none" spc="0" dirty="0" smtClean="0">
                <a:ln w="0"/>
                <a:solidFill>
                  <a:schemeClr val="bg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АДМИНИСТРАЦИЯ</a:t>
            </a:r>
          </a:p>
          <a:p>
            <a:r>
              <a:rPr lang="ru-RU" sz="1150" b="1" dirty="0" smtClean="0">
                <a:ln w="0"/>
                <a:solidFill>
                  <a:schemeClr val="bg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ПРИМОРСКОГО</a:t>
            </a:r>
          </a:p>
          <a:p>
            <a:r>
              <a:rPr lang="ru-RU" sz="1150" b="1" cap="none" spc="0" dirty="0" smtClean="0">
                <a:ln w="0"/>
                <a:solidFill>
                  <a:schemeClr val="bg1">
                    <a:lumMod val="8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КРАЯ</a:t>
            </a:r>
            <a:endParaRPr lang="ru-RU" sz="1150" b="1" cap="none" spc="0" dirty="0">
              <a:ln w="0"/>
              <a:solidFill>
                <a:schemeClr val="bg1">
                  <a:lumMod val="8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42" y="-251617"/>
            <a:ext cx="3174046" cy="1800000"/>
          </a:xfrm>
          <a:prstGeom prst="rect">
            <a:avLst/>
          </a:prstGeom>
        </p:spPr>
      </p:pic>
      <p:sp>
        <p:nvSpPr>
          <p:cNvPr id="11" name="Параллелограмм 10"/>
          <p:cNvSpPr/>
          <p:nvPr/>
        </p:nvSpPr>
        <p:spPr>
          <a:xfrm flipH="1">
            <a:off x="-341932" y="1404367"/>
            <a:ext cx="6912768" cy="843190"/>
          </a:xfrm>
          <a:prstGeom prst="parallelogram">
            <a:avLst>
              <a:gd name="adj" fmla="val 38889"/>
            </a:avLst>
          </a:prstGeom>
          <a:solidFill>
            <a:srgbClr val="820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1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2164" y="1529219"/>
            <a:ext cx="737059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dirty="0" smtClean="0">
                <a:ln w="0"/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контакты</a:t>
            </a:r>
            <a:endParaRPr lang="ru-RU" sz="2800" b="1" cap="none" spc="0" dirty="0">
              <a:ln w="0"/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84182" y="2772519"/>
            <a:ext cx="2376264" cy="541148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666180" y="3420591"/>
            <a:ext cx="2376264" cy="541148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666180" y="4140671"/>
            <a:ext cx="2376264" cy="541148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666180" y="4897843"/>
            <a:ext cx="2376264" cy="541148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3186460" y="2772519"/>
            <a:ext cx="6408712" cy="541148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3186460" y="3420591"/>
            <a:ext cx="5400600" cy="541148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3186460" y="4140671"/>
            <a:ext cx="4392488" cy="541148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3186460" y="4897843"/>
            <a:ext cx="3384376" cy="541148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3186460" y="2841549"/>
            <a:ext cx="608467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г. Владивосток, пр. Красного знамени, 59 (офис 508)</a:t>
            </a:r>
            <a:endParaRPr lang="ru-RU" sz="20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02184" y="2779994"/>
            <a:ext cx="234026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Адрес</a:t>
            </a:r>
            <a:endParaRPr lang="ru-RU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66180" y="3428066"/>
            <a:ext cx="248427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Телефон</a:t>
            </a:r>
            <a:endParaRPr lang="ru-RU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30176" y="4148146"/>
            <a:ext cx="248427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E-mail</a:t>
            </a:r>
            <a:endParaRPr lang="ru-RU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94172" y="4868226"/>
            <a:ext cx="248427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r>
              <a:rPr lang="ru-RU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айт</a:t>
            </a:r>
            <a:endParaRPr lang="ru-RU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258468" y="3489621"/>
            <a:ext cx="608467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+7 (902) 063-7800, Вероника Сипачёва</a:t>
            </a:r>
            <a:endParaRPr lang="en-US" sz="2000" kern="0" spc="-30" dirty="0">
              <a:solidFill>
                <a:schemeClr val="bg1"/>
              </a:solidFill>
              <a:ea typeface="FangSong" panose="02010609060101010101" pitchFamily="49" charset="-12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294472" y="4209701"/>
            <a:ext cx="608467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fmsvl@mail.ru</a:t>
            </a:r>
            <a:endParaRPr lang="en-US" sz="2000" kern="0" spc="-30" dirty="0">
              <a:solidFill>
                <a:schemeClr val="bg1"/>
              </a:solidFill>
              <a:ea typeface="FangSong" panose="02010609060101010101" pitchFamily="49" charset="-122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330476" y="4929781"/>
            <a:ext cx="608467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www</a:t>
            </a:r>
            <a:r>
              <a:rPr lang="ru-RU" sz="2000" dirty="0" smtClean="0">
                <a:solidFill>
                  <a:schemeClr val="bg1"/>
                </a:solidFill>
              </a:rPr>
              <a:t>.энергияучастия.рф</a:t>
            </a:r>
            <a:endParaRPr lang="en-US" sz="2000" kern="0" spc="-30" dirty="0">
              <a:solidFill>
                <a:schemeClr val="bg1"/>
              </a:solidFill>
              <a:ea typeface="FangSong" panose="02010609060101010101" pitchFamily="49" charset="-122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31"/>
          <a:stretch/>
        </p:blipFill>
        <p:spPr>
          <a:xfrm>
            <a:off x="4751810" y="5696823"/>
            <a:ext cx="6067498" cy="247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8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8" y="0"/>
            <a:ext cx="10711508" cy="7561263"/>
          </a:xfrm>
          <a:prstGeom prst="rect">
            <a:avLst/>
          </a:prstGeom>
          <a:blipFill dpi="0" rotWithShape="1"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 w="12700">
            <a:solidFill>
              <a:schemeClr val="tx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0" r="-2921" b="-1"/>
          <a:stretch/>
        </p:blipFill>
        <p:spPr>
          <a:xfrm rot="2760000">
            <a:off x="9609649" y="2424029"/>
            <a:ext cx="1495793" cy="1476000"/>
          </a:xfrm>
          <a:prstGeom prst="snip1Rect">
            <a:avLst>
              <a:gd name="adj" fmla="val 50000"/>
            </a:avLst>
          </a:prstGeom>
          <a:ln w="12700">
            <a:solidFill>
              <a:schemeClr val="bg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0000">
            <a:off x="7745403" y="3154998"/>
            <a:ext cx="1152000" cy="1152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0000">
            <a:off x="6247477" y="4287862"/>
            <a:ext cx="2264400" cy="22644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0000">
            <a:off x="8609436" y="4190407"/>
            <a:ext cx="936000" cy="936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20" name="Рисунок 19"/>
          <p:cNvPicPr>
            <a:picLocks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0000">
            <a:off x="9143446" y="4841073"/>
            <a:ext cx="2340000" cy="2340000"/>
          </a:xfrm>
          <a:prstGeom prst="snip1Rect">
            <a:avLst>
              <a:gd name="adj" fmla="val 50000"/>
            </a:avLst>
          </a:prstGeom>
          <a:ln>
            <a:solidFill>
              <a:schemeClr val="bg1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0000">
            <a:off x="7764227" y="6484063"/>
            <a:ext cx="1619300" cy="1476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0000">
            <a:off x="6416933" y="7299136"/>
            <a:ext cx="1440000" cy="1440000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24" name="Группа 23"/>
          <p:cNvGrpSpPr/>
          <p:nvPr/>
        </p:nvGrpSpPr>
        <p:grpSpPr>
          <a:xfrm>
            <a:off x="-917996" y="1908423"/>
            <a:ext cx="9145016" cy="648072"/>
            <a:chOff x="-1638076" y="468263"/>
            <a:chExt cx="14462126" cy="1692274"/>
          </a:xfrm>
          <a:solidFill>
            <a:srgbClr val="820A26">
              <a:alpha val="90000"/>
            </a:srgbClr>
          </a:solidFill>
        </p:grpSpPr>
        <p:sp>
          <p:nvSpPr>
            <p:cNvPr id="25" name="Параллелограмм 24"/>
            <p:cNvSpPr/>
            <p:nvPr/>
          </p:nvSpPr>
          <p:spPr>
            <a:xfrm flipH="1">
              <a:off x="-1638076" y="468263"/>
              <a:ext cx="14462126" cy="1692274"/>
            </a:xfrm>
            <a:prstGeom prst="parallelogram">
              <a:avLst>
                <a:gd name="adj" fmla="val 38889"/>
              </a:avLst>
            </a:prstGeom>
            <a:solidFill>
              <a:srgbClr val="820A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6" name="TextBox 2"/>
            <p:cNvSpPr txBox="1">
              <a:spLocks noChangeArrowheads="1"/>
            </p:cNvSpPr>
            <p:nvPr/>
          </p:nvSpPr>
          <p:spPr bwMode="auto">
            <a:xfrm>
              <a:off x="639424" y="767028"/>
              <a:ext cx="11161712" cy="1205478"/>
            </a:xfrm>
            <a:prstGeom prst="rect">
              <a:avLst/>
            </a:prstGeom>
            <a:solidFill>
              <a:srgbClr val="820A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400" dirty="0" smtClean="0">
                  <a:solidFill>
                    <a:schemeClr val="bg1"/>
                  </a:solidFill>
                </a:rPr>
                <a:t>Цель проекта</a:t>
              </a:r>
              <a:endParaRPr lang="ru-RU" altLang="ru-RU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0000">
            <a:off x="6682699" y="-716018"/>
            <a:ext cx="1584000" cy="1584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522164" y="2772519"/>
            <a:ext cx="5282708" cy="3500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1150" marR="5080" indent="-299085">
              <a:lnSpc>
                <a:spcPct val="100000"/>
              </a:lnSpc>
              <a:spcBef>
                <a:spcPts val="95"/>
              </a:spcBef>
            </a:pPr>
            <a:r>
              <a:rPr lang="ru-RU" sz="2000" dirty="0">
                <a:solidFill>
                  <a:schemeClr val="bg1"/>
                </a:solidFill>
                <a:cs typeface="Times New Roman" panose="02020603050405020304" pitchFamily="18" charset="0"/>
              </a:rPr>
              <a:t>К 15 ноября 2018 года </a:t>
            </a:r>
            <a:r>
              <a:rPr lang="ru-RU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увеличить</a:t>
            </a:r>
          </a:p>
          <a:p>
            <a:pPr marL="311150" marR="5080" indent="-299085">
              <a:lnSpc>
                <a:spcPct val="100000"/>
              </a:lnSpc>
              <a:spcBef>
                <a:spcPts val="95"/>
              </a:spcBef>
            </a:pPr>
            <a:r>
              <a:rPr lang="ru-RU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активность и повысить качество работы</a:t>
            </a:r>
          </a:p>
          <a:p>
            <a:pPr marL="311150" marR="5080" indent="-299085">
              <a:lnSpc>
                <a:spcPct val="100000"/>
              </a:lnSpc>
              <a:spcBef>
                <a:spcPts val="95"/>
              </a:spcBef>
            </a:pPr>
            <a:r>
              <a:rPr lang="ru-RU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Гражданских активистов </a:t>
            </a:r>
            <a:r>
              <a:rPr lang="ru-RU" sz="2000" dirty="0">
                <a:solidFill>
                  <a:schemeClr val="bg1"/>
                </a:solidFill>
                <a:cs typeface="Times New Roman" panose="02020603050405020304" pitchFamily="18" charset="0"/>
              </a:rPr>
              <a:t>местных сообществ </a:t>
            </a:r>
            <a:r>
              <a:rPr lang="ru-RU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и</a:t>
            </a:r>
          </a:p>
          <a:p>
            <a:pPr marL="311150" marR="5080" indent="-299085">
              <a:lnSpc>
                <a:spcPct val="100000"/>
              </a:lnSpc>
              <a:spcBef>
                <a:spcPts val="95"/>
              </a:spcBef>
            </a:pPr>
            <a:r>
              <a:rPr lang="ru-RU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СО НКО муниципальных образованиях</a:t>
            </a:r>
          </a:p>
          <a:p>
            <a:pPr marL="311150" marR="5080" indent="-299085">
              <a:lnSpc>
                <a:spcPct val="100000"/>
              </a:lnSpc>
              <a:spcBef>
                <a:spcPts val="95"/>
              </a:spcBef>
            </a:pPr>
            <a:r>
              <a:rPr lang="ru-RU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Приморского</a:t>
            </a:r>
            <a:r>
              <a:rPr lang="ru-RU" sz="2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края</a:t>
            </a:r>
            <a:r>
              <a:rPr lang="ru-RU" sz="2000" dirty="0">
                <a:solidFill>
                  <a:schemeClr val="bg1"/>
                </a:solidFill>
                <a:cs typeface="Times New Roman" panose="02020603050405020304" pitchFamily="18" charset="0"/>
              </a:rPr>
              <a:t>, за </a:t>
            </a:r>
            <a:r>
              <a:rPr lang="ru-RU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счет</a:t>
            </a:r>
          </a:p>
          <a:p>
            <a:pPr marL="311150" marR="5080" indent="-299085">
              <a:lnSpc>
                <a:spcPct val="100000"/>
              </a:lnSpc>
              <a:spcBef>
                <a:spcPts val="95"/>
              </a:spcBef>
            </a:pPr>
            <a:r>
              <a:rPr lang="ru-RU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создания </a:t>
            </a:r>
            <a:r>
              <a:rPr lang="ru-RU" sz="2000" dirty="0">
                <a:solidFill>
                  <a:schemeClr val="bg1"/>
                </a:solidFill>
                <a:cs typeface="Times New Roman" panose="02020603050405020304" pitchFamily="18" charset="0"/>
              </a:rPr>
              <a:t>ресурсного </a:t>
            </a:r>
            <a:r>
              <a:rPr lang="ru-RU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Центра</a:t>
            </a:r>
          </a:p>
          <a:p>
            <a:pPr marL="311150" marR="5080" indent="-299085">
              <a:lnSpc>
                <a:spcPct val="100000"/>
              </a:lnSpc>
              <a:spcBef>
                <a:spcPts val="95"/>
              </a:spcBef>
            </a:pPr>
            <a:r>
              <a:rPr lang="ru-RU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поддержки </a:t>
            </a:r>
            <a:r>
              <a:rPr lang="ru-RU" sz="2000" dirty="0">
                <a:solidFill>
                  <a:schemeClr val="bg1"/>
                </a:solidFill>
                <a:cs typeface="Times New Roman" panose="02020603050405020304" pitchFamily="18" charset="0"/>
              </a:rPr>
              <a:t>гражданских </a:t>
            </a:r>
            <a:r>
              <a:rPr lang="ru-RU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инициатив</a:t>
            </a:r>
          </a:p>
          <a:p>
            <a:pPr marL="311150" marR="5080" indent="-299085">
              <a:lnSpc>
                <a:spcPct val="100000"/>
              </a:lnSpc>
              <a:spcBef>
                <a:spcPts val="95"/>
              </a:spcBef>
            </a:pPr>
            <a:r>
              <a:rPr lang="ru-RU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и </a:t>
            </a:r>
            <a:r>
              <a:rPr lang="ru-RU" sz="2000" dirty="0">
                <a:solidFill>
                  <a:schemeClr val="bg1"/>
                </a:solidFill>
                <a:cs typeface="Times New Roman" panose="02020603050405020304" pitchFamily="18" charset="0"/>
              </a:rPr>
              <a:t>проведения комплекса образовательных </a:t>
            </a:r>
            <a:r>
              <a:rPr lang="ru-RU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и</a:t>
            </a:r>
          </a:p>
          <a:p>
            <a:pPr marL="311150" marR="5080" indent="-299085">
              <a:lnSpc>
                <a:spcPct val="100000"/>
              </a:lnSpc>
              <a:spcBef>
                <a:spcPts val="95"/>
              </a:spcBef>
            </a:pPr>
            <a:r>
              <a:rPr lang="ru-RU" sz="2000" dirty="0">
                <a:solidFill>
                  <a:schemeClr val="bg1"/>
                </a:solidFill>
                <a:cs typeface="Times New Roman" panose="02020603050405020304" pitchFamily="18" charset="0"/>
              </a:rPr>
              <a:t>к</a:t>
            </a:r>
            <a:r>
              <a:rPr lang="ru-RU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онсультативных мероприятий </a:t>
            </a:r>
            <a:r>
              <a:rPr lang="ru-RU" sz="2000" dirty="0">
                <a:solidFill>
                  <a:schemeClr val="bg1"/>
                </a:solidFill>
                <a:cs typeface="Times New Roman" panose="02020603050405020304" pitchFamily="18" charset="0"/>
              </a:rPr>
              <a:t>для не </a:t>
            </a:r>
            <a:r>
              <a:rPr lang="ru-RU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менее,</a:t>
            </a:r>
          </a:p>
          <a:p>
            <a:pPr marL="311150" marR="5080" indent="-299085">
              <a:lnSpc>
                <a:spcPct val="100000"/>
              </a:lnSpc>
              <a:spcBef>
                <a:spcPts val="95"/>
              </a:spcBef>
            </a:pPr>
            <a:r>
              <a:rPr lang="ru-RU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чем </a:t>
            </a:r>
            <a:r>
              <a:rPr lang="ru-RU" sz="2000" dirty="0">
                <a:solidFill>
                  <a:schemeClr val="bg1"/>
                </a:solidFill>
                <a:cs typeface="Times New Roman" panose="02020603050405020304" pitchFamily="18" charset="0"/>
              </a:rPr>
              <a:t>700 благополучателей</a:t>
            </a:r>
            <a:r>
              <a:rPr lang="ru-RU" sz="1400" dirty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bg1"/>
              </a:solidFill>
              <a:cs typeface="Calibri"/>
            </a:endParaRPr>
          </a:p>
          <a:p>
            <a:pPr>
              <a:spcAft>
                <a:spcPts val="1200"/>
              </a:spcAft>
            </a:pP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20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0000">
            <a:off x="6675247" y="1768180"/>
            <a:ext cx="1548000" cy="1548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88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0000">
            <a:off x="8031043" y="235588"/>
            <a:ext cx="2376000" cy="2297356"/>
          </a:xfrm>
          <a:prstGeom prst="snip1Rect">
            <a:avLst>
              <a:gd name="adj" fmla="val 10563"/>
            </a:avLst>
          </a:prstGeom>
          <a:ln w="19050">
            <a:solidFill>
              <a:schemeClr val="bg1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988" y="-539849"/>
            <a:ext cx="4299113" cy="243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0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7561263"/>
          </a:xfrm>
          <a:prstGeom prst="rect">
            <a:avLst/>
          </a:prstGeom>
          <a:blipFill dpi="0" rotWithShape="1"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 w="12700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988" y="-539849"/>
            <a:ext cx="4299113" cy="2438024"/>
          </a:xfrm>
          <a:prstGeom prst="rect">
            <a:avLst/>
          </a:prstGeom>
        </p:spPr>
      </p:pic>
      <p:sp>
        <p:nvSpPr>
          <p:cNvPr id="9" name="Параллелограмм 31"/>
          <p:cNvSpPr/>
          <p:nvPr/>
        </p:nvSpPr>
        <p:spPr>
          <a:xfrm rot="16200000">
            <a:off x="-513742" y="4293109"/>
            <a:ext cx="4212681" cy="2323629"/>
          </a:xfrm>
          <a:prstGeom prst="rect">
            <a:avLst/>
          </a:prstGeom>
          <a:solidFill>
            <a:schemeClr val="bg2">
              <a:lumMod val="10000"/>
              <a:alpha val="61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21" tIns="41460" rIns="82921" bIns="41460" anchor="ctr"/>
          <a:lstStyle/>
          <a:p>
            <a:pPr algn="ctr" defTabSz="946052">
              <a:defRPr/>
            </a:pPr>
            <a:endParaRPr lang="ru-RU" sz="998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1" name="Параллелограмм 31"/>
          <p:cNvSpPr/>
          <p:nvPr/>
        </p:nvSpPr>
        <p:spPr>
          <a:xfrm rot="16200000">
            <a:off x="2017701" y="4320690"/>
            <a:ext cx="4229100" cy="2323629"/>
          </a:xfrm>
          <a:prstGeom prst="rect">
            <a:avLst/>
          </a:prstGeom>
          <a:solidFill>
            <a:schemeClr val="bg2">
              <a:lumMod val="10000"/>
              <a:alpha val="61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21" tIns="41460" rIns="82921" bIns="41460" anchor="ctr"/>
          <a:lstStyle/>
          <a:p>
            <a:pPr algn="ctr" defTabSz="946052">
              <a:defRPr/>
            </a:pPr>
            <a:endParaRPr lang="ru-RU" sz="998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2" name="Параллелограмм 31"/>
          <p:cNvSpPr/>
          <p:nvPr/>
        </p:nvSpPr>
        <p:spPr>
          <a:xfrm rot="16200000">
            <a:off x="4537981" y="4301319"/>
            <a:ext cx="4229100" cy="2323629"/>
          </a:xfrm>
          <a:prstGeom prst="rect">
            <a:avLst/>
          </a:prstGeom>
          <a:solidFill>
            <a:schemeClr val="bg2">
              <a:lumMod val="10000"/>
              <a:alpha val="61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21" tIns="41460" rIns="82921" bIns="41460" anchor="ctr"/>
          <a:lstStyle/>
          <a:p>
            <a:pPr algn="ctr" defTabSz="946052">
              <a:defRPr/>
            </a:pPr>
            <a:endParaRPr lang="ru-RU" sz="998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3" name="Параллелограмм 31"/>
          <p:cNvSpPr/>
          <p:nvPr/>
        </p:nvSpPr>
        <p:spPr>
          <a:xfrm rot="16200000">
            <a:off x="7058261" y="4301319"/>
            <a:ext cx="4229100" cy="2323629"/>
          </a:xfrm>
          <a:prstGeom prst="rect">
            <a:avLst/>
          </a:prstGeom>
          <a:solidFill>
            <a:schemeClr val="bg2">
              <a:lumMod val="10000"/>
              <a:alpha val="61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21" tIns="41460" rIns="82921" bIns="41460" anchor="ctr"/>
          <a:lstStyle/>
          <a:p>
            <a:pPr algn="ctr" defTabSz="946052">
              <a:defRPr/>
            </a:pPr>
            <a:endParaRPr lang="ru-RU" sz="998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14" name="Объект 13"/>
          <p:cNvPicPr>
            <a:picLocks noGrp="1"/>
          </p:cNvPicPr>
          <p:nvPr>
            <p:ph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94"/>
          <a:stretch/>
        </p:blipFill>
        <p:spPr>
          <a:xfrm>
            <a:off x="234132" y="2412479"/>
            <a:ext cx="2484000" cy="792000"/>
          </a:xfrm>
          <a:prstGeom prst="parallelogram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6" name="Рисунок 15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54"/>
          <a:stretch/>
        </p:blipFill>
        <p:spPr>
          <a:xfrm>
            <a:off x="5274692" y="2412567"/>
            <a:ext cx="2484000" cy="792000"/>
          </a:xfrm>
          <a:prstGeom prst="parallelogram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8" name="Рисунок 17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52"/>
          <a:stretch/>
        </p:blipFill>
        <p:spPr>
          <a:xfrm>
            <a:off x="2754412" y="2427108"/>
            <a:ext cx="2484000" cy="792000"/>
          </a:xfrm>
          <a:prstGeom prst="parallelogram">
            <a:avLst/>
          </a:prstGeom>
          <a:scene3d>
            <a:camera prst="orthographicFront">
              <a:rot lat="0" lon="10200000" rev="0"/>
            </a:camera>
            <a:lightRig rig="threePt" dir="t"/>
          </a:scene3d>
        </p:spPr>
      </p:pic>
      <p:pic>
        <p:nvPicPr>
          <p:cNvPr id="19" name="Рисунок 18"/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49" b="12629"/>
          <a:stretch/>
        </p:blipFill>
        <p:spPr>
          <a:xfrm>
            <a:off x="7794972" y="2412479"/>
            <a:ext cx="2484000" cy="792088"/>
          </a:xfrm>
          <a:prstGeom prst="parallelogram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20" name="Прямоугольник 19"/>
          <p:cNvSpPr/>
          <p:nvPr/>
        </p:nvSpPr>
        <p:spPr>
          <a:xfrm>
            <a:off x="634853" y="3833475"/>
            <a:ext cx="18315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Семинары</a:t>
            </a:r>
            <a:endParaRPr lang="ru-RU" sz="28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993555" y="3833475"/>
            <a:ext cx="23531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Консультации</a:t>
            </a:r>
            <a:endParaRPr lang="ru-RU" sz="28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653421" y="3834636"/>
            <a:ext cx="192552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Проектные</a:t>
            </a:r>
          </a:p>
          <a:p>
            <a:pPr algn="ctr"/>
            <a:r>
              <a:rPr lang="ru-RU" sz="280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школы</a:t>
            </a:r>
            <a:endParaRPr lang="ru-RU" sz="28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227020" y="3852639"/>
            <a:ext cx="179542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Грантовый</a:t>
            </a:r>
          </a:p>
          <a:p>
            <a:pPr algn="ctr"/>
            <a:r>
              <a:rPr lang="ru-RU" sz="2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конкурс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755604" y="5076775"/>
            <a:ext cx="168379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chemeClr val="bg1"/>
                </a:solidFill>
              </a:rPr>
              <a:t>г. </a:t>
            </a:r>
            <a:r>
              <a:rPr lang="ru-RU" sz="1600" cap="none" spc="0" dirty="0" smtClean="0">
                <a:ln w="0"/>
                <a:solidFill>
                  <a:schemeClr val="bg1"/>
                </a:solidFill>
              </a:rPr>
              <a:t>Арсеньев</a:t>
            </a:r>
          </a:p>
          <a:p>
            <a:pPr algn="ctr"/>
            <a:r>
              <a:rPr lang="ru-RU" sz="1600" dirty="0">
                <a:ln w="0"/>
                <a:solidFill>
                  <a:schemeClr val="bg1"/>
                </a:solidFill>
              </a:rPr>
              <a:t>г</a:t>
            </a:r>
            <a:r>
              <a:rPr lang="ru-RU" sz="1600" dirty="0" smtClean="0">
                <a:ln w="0"/>
                <a:solidFill>
                  <a:schemeClr val="bg1"/>
                </a:solidFill>
              </a:rPr>
              <a:t>. Уссурийск</a:t>
            </a:r>
          </a:p>
          <a:p>
            <a:pPr algn="ctr"/>
            <a:r>
              <a:rPr lang="ru-RU" sz="1600" dirty="0" smtClean="0">
                <a:ln w="0"/>
                <a:solidFill>
                  <a:schemeClr val="bg1"/>
                </a:solidFill>
              </a:rPr>
              <a:t>г. </a:t>
            </a:r>
            <a:r>
              <a:rPr lang="ru-RU" sz="1600" cap="none" spc="0" dirty="0" smtClean="0">
                <a:ln w="0"/>
                <a:solidFill>
                  <a:schemeClr val="bg1"/>
                </a:solidFill>
              </a:rPr>
              <a:t>Находка</a:t>
            </a:r>
          </a:p>
          <a:p>
            <a:pPr algn="ctr"/>
            <a:r>
              <a:rPr lang="ru-RU" sz="1600" dirty="0" smtClean="0">
                <a:ln w="0"/>
                <a:solidFill>
                  <a:schemeClr val="bg1"/>
                </a:solidFill>
              </a:rPr>
              <a:t>г. Дальнереченск</a:t>
            </a:r>
          </a:p>
          <a:p>
            <a:pPr algn="ctr"/>
            <a:r>
              <a:rPr lang="ru-RU" sz="1600" dirty="0">
                <a:ln w="0"/>
                <a:solidFill>
                  <a:schemeClr val="bg1"/>
                </a:solidFill>
              </a:rPr>
              <a:t>п</a:t>
            </a:r>
            <a:r>
              <a:rPr lang="ru-RU" sz="1600" cap="none" spc="0" dirty="0" smtClean="0">
                <a:ln w="0"/>
                <a:solidFill>
                  <a:schemeClr val="bg1"/>
                </a:solidFill>
              </a:rPr>
              <a:t>гт. Славянка</a:t>
            </a:r>
            <a:endParaRPr lang="ru-RU" sz="1600" cap="none" spc="0" dirty="0">
              <a:ln w="0"/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052398" y="5148783"/>
            <a:ext cx="18473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16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13410" y="4875267"/>
            <a:ext cx="20011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 выездных </a:t>
            </a:r>
          </a:p>
          <a:p>
            <a:r>
              <a:rPr lang="ru-RU" sz="1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семинаров в 11 </a:t>
            </a:r>
          </a:p>
          <a:p>
            <a:r>
              <a:rPr lang="ru-RU" sz="1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муниципалитетах</a:t>
            </a:r>
          </a:p>
          <a:p>
            <a:r>
              <a:rPr lang="ru-RU" sz="1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края</a:t>
            </a:r>
            <a:r>
              <a:rPr lang="ru-RU" sz="1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16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 местных</a:t>
            </a:r>
          </a:p>
          <a:p>
            <a:r>
              <a:rPr lang="ru-RU" sz="1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семинаров</a:t>
            </a:r>
            <a:endParaRPr lang="ru-RU" sz="16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370251" y="5070385"/>
            <a:ext cx="128746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chemeClr val="bg1"/>
                </a:solidFill>
              </a:rPr>
              <a:t>Не менее </a:t>
            </a:r>
          </a:p>
          <a:p>
            <a:pPr algn="ctr"/>
            <a:r>
              <a:rPr lang="ru-RU" sz="2400" b="1" cap="none" spc="0" dirty="0" smtClean="0">
                <a:ln w="0"/>
                <a:solidFill>
                  <a:schemeClr val="bg1"/>
                </a:solidFill>
              </a:rPr>
              <a:t>700</a:t>
            </a:r>
          </a:p>
          <a:p>
            <a:pPr algn="ctr"/>
            <a:r>
              <a:rPr lang="ru-RU" sz="1600" dirty="0" smtClean="0">
                <a:ln w="0"/>
                <a:solidFill>
                  <a:schemeClr val="bg1"/>
                </a:solidFill>
              </a:rPr>
              <a:t>человек</a:t>
            </a:r>
          </a:p>
          <a:p>
            <a:pPr algn="ctr"/>
            <a:r>
              <a:rPr lang="ru-RU" sz="1600" dirty="0" smtClean="0">
                <a:ln w="0"/>
                <a:solidFill>
                  <a:schemeClr val="bg1"/>
                </a:solidFill>
              </a:rPr>
              <a:t>В 2018 году</a:t>
            </a:r>
          </a:p>
          <a:p>
            <a:endParaRPr lang="ru-RU" sz="16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13410" y="4860751"/>
            <a:ext cx="20011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ln w="0"/>
                <a:solidFill>
                  <a:schemeClr val="bg1"/>
                </a:solidFill>
              </a:rPr>
              <a:t>11 выездных </a:t>
            </a:r>
          </a:p>
          <a:p>
            <a:r>
              <a:rPr lang="ru-RU" sz="1600" dirty="0" smtClean="0">
                <a:ln w="0"/>
                <a:solidFill>
                  <a:schemeClr val="bg1"/>
                </a:solidFill>
              </a:rPr>
              <a:t>      семинаров в 11 </a:t>
            </a:r>
          </a:p>
          <a:p>
            <a:r>
              <a:rPr lang="ru-RU" sz="1600" dirty="0" smtClean="0">
                <a:ln w="0"/>
                <a:solidFill>
                  <a:schemeClr val="bg1"/>
                </a:solidFill>
              </a:rPr>
              <a:t>      муниципалитетах</a:t>
            </a:r>
          </a:p>
          <a:p>
            <a:r>
              <a:rPr lang="ru-RU" sz="1600" dirty="0" smtClean="0">
                <a:ln w="0"/>
                <a:solidFill>
                  <a:schemeClr val="bg1"/>
                </a:solidFill>
              </a:rPr>
              <a:t>      края</a:t>
            </a:r>
            <a:r>
              <a:rPr lang="ru-RU" sz="1600" dirty="0">
                <a:ln w="0"/>
                <a:solidFill>
                  <a:schemeClr val="bg1"/>
                </a:solidFill>
              </a:rPr>
              <a:t> </a:t>
            </a:r>
            <a:endParaRPr lang="ru-RU" sz="1600" dirty="0" smtClean="0">
              <a:ln w="0"/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ln w="0"/>
                <a:solidFill>
                  <a:schemeClr val="bg1"/>
                </a:solidFill>
              </a:rPr>
              <a:t>11 местных</a:t>
            </a:r>
          </a:p>
          <a:p>
            <a:r>
              <a:rPr lang="ru-RU" sz="1600" dirty="0">
                <a:ln w="0"/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ln w="0"/>
                <a:solidFill>
                  <a:schemeClr val="bg1"/>
                </a:solidFill>
              </a:rPr>
              <a:t>     семинаров</a:t>
            </a:r>
            <a:endParaRPr lang="ru-RU" sz="1600" cap="none" spc="0" dirty="0">
              <a:ln w="0"/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515052" y="5193496"/>
            <a:ext cx="126355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Проведение</a:t>
            </a:r>
          </a:p>
          <a:p>
            <a:pPr algn="ctr"/>
            <a:r>
              <a:rPr lang="ru-RU" sz="1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r>
              <a:rPr lang="ru-RU" sz="160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рантового</a:t>
            </a:r>
          </a:p>
          <a:p>
            <a:pPr algn="ctr"/>
            <a:r>
              <a:rPr lang="ru-RU" sz="1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конкурса</a:t>
            </a:r>
          </a:p>
          <a:p>
            <a:pPr algn="ctr"/>
            <a:r>
              <a:rPr lang="ru-RU" sz="1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r>
              <a:rPr lang="ru-RU" sz="1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2018 году</a:t>
            </a:r>
          </a:p>
          <a:p>
            <a:pPr algn="ctr"/>
            <a:endParaRPr lang="ru-RU" sz="16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Параллелограмм 30"/>
          <p:cNvSpPr/>
          <p:nvPr/>
        </p:nvSpPr>
        <p:spPr>
          <a:xfrm flipH="1">
            <a:off x="-845988" y="1476374"/>
            <a:ext cx="9145016" cy="800327"/>
          </a:xfrm>
          <a:prstGeom prst="parallelogram">
            <a:avLst>
              <a:gd name="adj" fmla="val 38889"/>
            </a:avLst>
          </a:prstGeom>
          <a:solidFill>
            <a:srgbClr val="820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1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690517" y="1620391"/>
            <a:ext cx="3691739" cy="45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21" tIns="41460" rIns="82921" bIns="4146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46052"/>
            <a:r>
              <a:rPr lang="ru-RU" sz="2400" b="1" dirty="0" smtClean="0">
                <a:solidFill>
                  <a:schemeClr val="bg1"/>
                </a:solidFill>
              </a:rPr>
              <a:t>Мероприятия проекта:</a:t>
            </a:r>
            <a:endParaRPr lang="ru-RU" alt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30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8" y="0"/>
            <a:ext cx="10711508" cy="7561263"/>
          </a:xfrm>
          <a:prstGeom prst="rect">
            <a:avLst/>
          </a:prstGeom>
          <a:blipFill dpi="0" rotWithShape="1"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 w="12700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988" y="-539849"/>
            <a:ext cx="4299113" cy="24380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932" y="2653284"/>
            <a:ext cx="2052000" cy="2052000"/>
          </a:xfrm>
          <a:prstGeom prst="ellips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84" y="5084987"/>
            <a:ext cx="2052000" cy="2052000"/>
          </a:xfrm>
          <a:prstGeom prst="ellips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</p:pic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3363296" y="3348583"/>
            <a:ext cx="2991516" cy="70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2000" dirty="0" smtClean="0">
                <a:solidFill>
                  <a:schemeClr val="bg1"/>
                </a:solidFill>
              </a:rPr>
              <a:t>РАЗВИТИЕ </a:t>
            </a:r>
          </a:p>
          <a:p>
            <a:pPr eaLnBrk="1" hangingPunct="1"/>
            <a:r>
              <a:rPr lang="ru-RU" altLang="ru-RU" sz="2000" dirty="0" smtClean="0">
                <a:solidFill>
                  <a:schemeClr val="bg1"/>
                </a:solidFill>
              </a:rPr>
              <a:t>ТЕРРИТОРРИИ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3435304" y="5798612"/>
            <a:ext cx="2991516" cy="132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2000" dirty="0" smtClean="0">
                <a:solidFill>
                  <a:schemeClr val="bg1"/>
                </a:solidFill>
              </a:rPr>
              <a:t>РАЗВИТИЕ ЧЕЛОВЕЧЕСКОГО КАПИТАЛА НА ТЕРРИТОРИИ</a:t>
            </a:r>
            <a:endParaRPr lang="ru-RU" altLang="ru-RU" sz="2000" dirty="0" smtClean="0">
              <a:solidFill>
                <a:schemeClr val="bg1"/>
              </a:solidFill>
            </a:endParaRP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7794972" y="3420591"/>
            <a:ext cx="2991516" cy="70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2000" dirty="0" smtClean="0">
                <a:solidFill>
                  <a:schemeClr val="bg1"/>
                </a:solidFill>
              </a:rPr>
              <a:t>ПРИТОК РЕСУРСОВ</a:t>
            </a:r>
          </a:p>
          <a:p>
            <a:pPr eaLnBrk="1" hangingPunct="1"/>
            <a:r>
              <a:rPr lang="ru-RU" altLang="ru-RU" sz="2000" dirty="0" smtClean="0">
                <a:solidFill>
                  <a:schemeClr val="bg1"/>
                </a:solidFill>
              </a:rPr>
              <a:t>В ТЕРРИТОРИЮ</a:t>
            </a:r>
          </a:p>
        </p:txBody>
      </p:sp>
      <p:sp>
        <p:nvSpPr>
          <p:cNvPr id="20" name="TextBox 9"/>
          <p:cNvSpPr txBox="1">
            <a:spLocks noChangeArrowheads="1"/>
          </p:cNvSpPr>
          <p:nvPr/>
        </p:nvSpPr>
        <p:spPr bwMode="auto">
          <a:xfrm>
            <a:off x="7794972" y="5809065"/>
            <a:ext cx="2991516" cy="101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2000" dirty="0" smtClean="0">
                <a:solidFill>
                  <a:schemeClr val="bg1"/>
                </a:solidFill>
              </a:rPr>
              <a:t>РАЗВИТИЕ </a:t>
            </a:r>
            <a:r>
              <a:rPr lang="ru-RU" altLang="ru-RU" sz="2000" dirty="0" smtClean="0">
                <a:solidFill>
                  <a:schemeClr val="bg1"/>
                </a:solidFill>
              </a:rPr>
              <a:t>БРЕНДА ОРГАНИЗАЦИИ НА </a:t>
            </a:r>
            <a:r>
              <a:rPr lang="ru-RU" altLang="ru-RU" sz="2000" dirty="0" smtClean="0">
                <a:solidFill>
                  <a:schemeClr val="bg1"/>
                </a:solidFill>
              </a:rPr>
              <a:t>ТЕРРИТОРИИ</a:t>
            </a:r>
          </a:p>
        </p:txBody>
      </p:sp>
      <p:sp>
        <p:nvSpPr>
          <p:cNvPr id="21" name="Параллелограмм 20"/>
          <p:cNvSpPr/>
          <p:nvPr/>
        </p:nvSpPr>
        <p:spPr>
          <a:xfrm>
            <a:off x="1047379" y="6585214"/>
            <a:ext cx="1058961" cy="435777"/>
          </a:xfrm>
          <a:prstGeom prst="parallelogram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араллелограмм 21"/>
          <p:cNvSpPr/>
          <p:nvPr/>
        </p:nvSpPr>
        <p:spPr>
          <a:xfrm>
            <a:off x="5511875" y="4136942"/>
            <a:ext cx="1058961" cy="435777"/>
          </a:xfrm>
          <a:prstGeom prst="parallelogram">
            <a:avLst/>
          </a:prstGeom>
          <a:solidFill>
            <a:srgbClr val="92D050"/>
          </a:solidFill>
          <a:ln>
            <a:solidFill>
              <a:srgbClr val="92D050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9"/>
          <p:cNvSpPr txBox="1">
            <a:spLocks noChangeArrowheads="1"/>
          </p:cNvSpPr>
          <p:nvPr/>
        </p:nvSpPr>
        <p:spPr bwMode="auto">
          <a:xfrm>
            <a:off x="5850756" y="4059968"/>
            <a:ext cx="432048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6" name="TextBox 9"/>
          <p:cNvSpPr txBox="1">
            <a:spLocks noChangeArrowheads="1"/>
          </p:cNvSpPr>
          <p:nvPr/>
        </p:nvSpPr>
        <p:spPr bwMode="auto">
          <a:xfrm>
            <a:off x="1386260" y="6508240"/>
            <a:ext cx="432048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8" name="Параллелограмм 27"/>
          <p:cNvSpPr/>
          <p:nvPr/>
        </p:nvSpPr>
        <p:spPr>
          <a:xfrm flipH="1">
            <a:off x="-845988" y="1476374"/>
            <a:ext cx="9145016" cy="800327"/>
          </a:xfrm>
          <a:prstGeom prst="parallelogram">
            <a:avLst>
              <a:gd name="adj" fmla="val 38889"/>
            </a:avLst>
          </a:prstGeom>
          <a:solidFill>
            <a:srgbClr val="820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1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530276" y="1620391"/>
            <a:ext cx="5851979" cy="45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21" tIns="41460" rIns="82921" bIns="4146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46052"/>
            <a:r>
              <a:rPr lang="ru-RU" sz="2400" b="1" dirty="0">
                <a:solidFill>
                  <a:schemeClr val="bg1"/>
                </a:solidFill>
              </a:rPr>
              <a:t>Почему это может быть вам интересно?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84" y="2628503"/>
            <a:ext cx="2052000" cy="2052000"/>
          </a:xfrm>
          <a:prstGeom prst="ellips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</p:pic>
      <p:sp>
        <p:nvSpPr>
          <p:cNvPr id="16" name="Параллелограмм 15"/>
          <p:cNvSpPr/>
          <p:nvPr/>
        </p:nvSpPr>
        <p:spPr>
          <a:xfrm>
            <a:off x="1070063" y="4104678"/>
            <a:ext cx="1058961" cy="435777"/>
          </a:xfrm>
          <a:prstGeom prst="parallelogram">
            <a:avLst/>
          </a:prstGeom>
          <a:solidFill>
            <a:srgbClr val="FF9933"/>
          </a:solidFill>
          <a:ln>
            <a:solidFill>
              <a:srgbClr val="FF9933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6"/>
          </a:lnRef>
          <a:fillRef idx="1002">
            <a:schemeClr val="dk1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9"/>
          <p:cNvSpPr txBox="1">
            <a:spLocks noChangeArrowheads="1"/>
          </p:cNvSpPr>
          <p:nvPr/>
        </p:nvSpPr>
        <p:spPr bwMode="auto">
          <a:xfrm>
            <a:off x="1386260" y="3987960"/>
            <a:ext cx="432048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3200" b="1" dirty="0" smtClean="0">
                <a:solidFill>
                  <a:schemeClr val="bg1"/>
                </a:solidFill>
              </a:rPr>
              <a:t>1</a:t>
            </a:r>
            <a:endParaRPr lang="ru-RU" altLang="ru-RU" sz="32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932" y="5126547"/>
            <a:ext cx="2052000" cy="2052000"/>
          </a:xfrm>
          <a:prstGeom prst="ellips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</p:pic>
      <p:sp>
        <p:nvSpPr>
          <p:cNvPr id="23" name="Параллелограмм 22"/>
          <p:cNvSpPr/>
          <p:nvPr/>
        </p:nvSpPr>
        <p:spPr>
          <a:xfrm>
            <a:off x="5439867" y="6588943"/>
            <a:ext cx="1058961" cy="435777"/>
          </a:xfrm>
          <a:prstGeom prst="parallelogram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5778748" y="6508240"/>
            <a:ext cx="432048" cy="58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3200" b="1" dirty="0" smtClean="0">
                <a:solidFill>
                  <a:schemeClr val="bg1"/>
                </a:solidFill>
              </a:rPr>
              <a:t>4</a:t>
            </a:r>
            <a:endParaRPr lang="ru-RU" alt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5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6" y="0"/>
            <a:ext cx="10770126" cy="7561263"/>
          </a:xfrm>
          <a:prstGeom prst="rect">
            <a:avLst/>
          </a:prstGeom>
          <a:blipFill dpi="0" rotWithShape="1"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 w="12700">
            <a:solidFill>
              <a:schemeClr val="tx1"/>
            </a:solidFill>
          </a:ln>
        </p:spPr>
      </p:pic>
      <p:sp>
        <p:nvSpPr>
          <p:cNvPr id="22" name="Параллелограмм 21"/>
          <p:cNvSpPr/>
          <p:nvPr/>
        </p:nvSpPr>
        <p:spPr>
          <a:xfrm flipH="1">
            <a:off x="-23330" y="1764407"/>
            <a:ext cx="5009990" cy="1721091"/>
          </a:xfrm>
          <a:prstGeom prst="parallelogram">
            <a:avLst>
              <a:gd name="adj" fmla="val 38889"/>
            </a:avLst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988" y="-539849"/>
            <a:ext cx="4299113" cy="2438024"/>
          </a:xfrm>
          <a:prstGeom prst="rect">
            <a:avLst/>
          </a:prstGeom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522164" y="1908423"/>
            <a:ext cx="8377777" cy="205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21" tIns="41460" rIns="82921" bIns="4146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46052"/>
            <a:r>
              <a:rPr lang="ru-RU" sz="6000" b="1" dirty="0" smtClean="0">
                <a:solidFill>
                  <a:schemeClr val="bg1"/>
                </a:solidFill>
              </a:rPr>
              <a:t>2 161 953 ₽</a:t>
            </a:r>
          </a:p>
          <a:p>
            <a:pPr defTabSz="946052"/>
            <a:r>
              <a:rPr lang="ru-RU" sz="2000" dirty="0" smtClean="0">
                <a:solidFill>
                  <a:schemeClr val="bg1"/>
                </a:solidFill>
              </a:rPr>
              <a:t>ФОНД ПРЕЗИДЕНТСКИХ ГРАНТОВ</a:t>
            </a:r>
          </a:p>
          <a:p>
            <a:pPr defTabSz="946052"/>
            <a:endParaRPr lang="ru-RU" altLang="ru-RU" sz="4800" dirty="0">
              <a:solidFill>
                <a:srgbClr val="FF9933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84" y="3708927"/>
            <a:ext cx="2736000" cy="2736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924" y="3708927"/>
            <a:ext cx="2736000" cy="2736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1" name="Параллелограмм 10"/>
          <p:cNvSpPr/>
          <p:nvPr/>
        </p:nvSpPr>
        <p:spPr>
          <a:xfrm flipH="1">
            <a:off x="4176464" y="468263"/>
            <a:ext cx="6930876" cy="741699"/>
          </a:xfrm>
          <a:prstGeom prst="parallelogram">
            <a:avLst>
              <a:gd name="adj" fmla="val 38889"/>
            </a:avLst>
          </a:prstGeom>
          <a:solidFill>
            <a:srgbClr val="820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1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860" y="3708927"/>
            <a:ext cx="2736000" cy="2736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4194572" y="612279"/>
            <a:ext cx="6232561" cy="45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21" tIns="41460" rIns="82921" bIns="4146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946052"/>
            <a:r>
              <a:rPr lang="ru-RU" altLang="ru-RU" sz="2400" b="1" dirty="0" smtClean="0">
                <a:solidFill>
                  <a:schemeClr val="bg1"/>
                </a:solidFill>
              </a:rPr>
              <a:t>Достижения Хасанского района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425307" y="6588943"/>
            <a:ext cx="8377777" cy="69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21" tIns="41460" rIns="82921" bIns="4146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46052"/>
            <a:r>
              <a:rPr lang="ru-RU" altLang="ru-RU" sz="4000" dirty="0" smtClean="0">
                <a:solidFill>
                  <a:schemeClr val="bg1"/>
                </a:solidFill>
              </a:rPr>
              <a:t>«Социальное такси»</a:t>
            </a:r>
            <a:endParaRPr lang="ru-RU" altLang="ru-RU" sz="4800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00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6" y="0"/>
            <a:ext cx="10770126" cy="7561263"/>
          </a:xfrm>
          <a:prstGeom prst="rect">
            <a:avLst/>
          </a:prstGeom>
          <a:blipFill dpi="0" rotWithShape="1"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 w="12700">
            <a:solidFill>
              <a:schemeClr val="tx1"/>
            </a:solidFill>
          </a:ln>
        </p:spPr>
      </p:pic>
      <p:sp>
        <p:nvSpPr>
          <p:cNvPr id="22" name="Параллелограмм 21"/>
          <p:cNvSpPr/>
          <p:nvPr/>
        </p:nvSpPr>
        <p:spPr>
          <a:xfrm flipH="1">
            <a:off x="-23330" y="1764407"/>
            <a:ext cx="5874086" cy="1721091"/>
          </a:xfrm>
          <a:prstGeom prst="parallelogram">
            <a:avLst>
              <a:gd name="adj" fmla="val 38889"/>
            </a:avLst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988" y="-539849"/>
            <a:ext cx="4299113" cy="2438024"/>
          </a:xfrm>
          <a:prstGeom prst="rect">
            <a:avLst/>
          </a:prstGeom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522164" y="1908423"/>
            <a:ext cx="8377777" cy="131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21" tIns="41460" rIns="82921" bIns="4146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46052"/>
            <a:r>
              <a:rPr lang="ru-RU" sz="6000" b="1" dirty="0" smtClean="0">
                <a:solidFill>
                  <a:schemeClr val="bg1"/>
                </a:solidFill>
              </a:rPr>
              <a:t>305 740 ₽</a:t>
            </a:r>
          </a:p>
          <a:p>
            <a:pPr defTabSz="946052"/>
            <a:r>
              <a:rPr lang="ru-RU" sz="2000" dirty="0" smtClean="0">
                <a:solidFill>
                  <a:schemeClr val="bg1"/>
                </a:solidFill>
              </a:rPr>
              <a:t>«ПРАВОСЛАВНАЯ </a:t>
            </a:r>
            <a:r>
              <a:rPr lang="ru-RU" sz="2000" dirty="0">
                <a:solidFill>
                  <a:schemeClr val="bg1"/>
                </a:solidFill>
              </a:rPr>
              <a:t>ИНИЦИАТИВА </a:t>
            </a:r>
            <a:r>
              <a:rPr lang="ru-RU" sz="2000" dirty="0" smtClean="0">
                <a:solidFill>
                  <a:schemeClr val="bg1"/>
                </a:solidFill>
              </a:rPr>
              <a:t>2017-2018»</a:t>
            </a:r>
            <a:endParaRPr lang="ru-RU" altLang="ru-RU" sz="4800" dirty="0">
              <a:solidFill>
                <a:srgbClr val="FF9933"/>
              </a:solidFill>
            </a:endParaRPr>
          </a:p>
        </p:txBody>
      </p:sp>
      <p:sp>
        <p:nvSpPr>
          <p:cNvPr id="11" name="Параллелограмм 10"/>
          <p:cNvSpPr/>
          <p:nvPr/>
        </p:nvSpPr>
        <p:spPr>
          <a:xfrm flipH="1">
            <a:off x="4176464" y="468263"/>
            <a:ext cx="6930876" cy="741699"/>
          </a:xfrm>
          <a:prstGeom prst="parallelogram">
            <a:avLst>
              <a:gd name="adj" fmla="val 38889"/>
            </a:avLst>
          </a:prstGeom>
          <a:solidFill>
            <a:srgbClr val="820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1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4194572" y="612279"/>
            <a:ext cx="6232561" cy="45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21" tIns="41460" rIns="82921" bIns="4146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946052"/>
            <a:r>
              <a:rPr lang="ru-RU" altLang="ru-RU" sz="2400" b="1" dirty="0" smtClean="0">
                <a:solidFill>
                  <a:schemeClr val="bg1"/>
                </a:solidFill>
              </a:rPr>
              <a:t>Достижения Хасанского района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425307" y="6588943"/>
            <a:ext cx="8377777" cy="69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21" tIns="41460" rIns="82921" bIns="4146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46052"/>
            <a:r>
              <a:rPr lang="ru-RU" altLang="ru-RU" sz="4000" dirty="0" smtClean="0">
                <a:solidFill>
                  <a:schemeClr val="bg1"/>
                </a:solidFill>
              </a:rPr>
              <a:t>«Пока мы помним – мы живём!»</a:t>
            </a:r>
            <a:endParaRPr lang="ru-RU" altLang="ru-RU" sz="4800" dirty="0">
              <a:solidFill>
                <a:srgbClr val="FF9933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80" y="3708927"/>
            <a:ext cx="2736000" cy="2736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860" y="3708927"/>
            <a:ext cx="2736000" cy="2736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932" y="3708623"/>
            <a:ext cx="2736000" cy="2736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7575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6" y="0"/>
            <a:ext cx="10770126" cy="7561263"/>
          </a:xfrm>
          <a:prstGeom prst="rect">
            <a:avLst/>
          </a:prstGeom>
          <a:blipFill dpi="0" rotWithShape="1"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 w="12700">
            <a:solidFill>
              <a:schemeClr val="tx1"/>
            </a:solidFill>
          </a:ln>
        </p:spPr>
      </p:pic>
      <p:sp>
        <p:nvSpPr>
          <p:cNvPr id="14" name="Параллелограмм 13"/>
          <p:cNvSpPr/>
          <p:nvPr/>
        </p:nvSpPr>
        <p:spPr>
          <a:xfrm flipH="1">
            <a:off x="-23330" y="1771508"/>
            <a:ext cx="5009990" cy="1721091"/>
          </a:xfrm>
          <a:prstGeom prst="parallelogram">
            <a:avLst>
              <a:gd name="adj" fmla="val 38889"/>
            </a:avLst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988" y="-539849"/>
            <a:ext cx="4299113" cy="2438024"/>
          </a:xfrm>
          <a:prstGeom prst="rect">
            <a:avLst/>
          </a:prstGeom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713339" y="1908423"/>
            <a:ext cx="8377777" cy="205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21" tIns="41460" rIns="82921" bIns="4146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46052"/>
            <a:r>
              <a:rPr lang="ru-RU" sz="6000" b="1" dirty="0" smtClean="0">
                <a:solidFill>
                  <a:schemeClr val="bg1"/>
                </a:solidFill>
              </a:rPr>
              <a:t>499 329 ₽</a:t>
            </a:r>
          </a:p>
          <a:p>
            <a:pPr defTabSz="946052"/>
            <a:r>
              <a:rPr lang="ru-RU" sz="2000" dirty="0" smtClean="0">
                <a:solidFill>
                  <a:schemeClr val="bg1"/>
                </a:solidFill>
              </a:rPr>
              <a:t>ФОНД ПРЕЗИДЕНТСКИХ ГРАНТОВ</a:t>
            </a:r>
          </a:p>
          <a:p>
            <a:pPr defTabSz="946052"/>
            <a:endParaRPr lang="ru-RU" altLang="ru-RU" sz="4800" dirty="0">
              <a:solidFill>
                <a:srgbClr val="FF9933"/>
              </a:solidFill>
            </a:endParaRPr>
          </a:p>
        </p:txBody>
      </p:sp>
      <p:sp>
        <p:nvSpPr>
          <p:cNvPr id="11" name="Параллелограмм 10"/>
          <p:cNvSpPr/>
          <p:nvPr/>
        </p:nvSpPr>
        <p:spPr>
          <a:xfrm flipH="1">
            <a:off x="4176464" y="468263"/>
            <a:ext cx="6930876" cy="741699"/>
          </a:xfrm>
          <a:prstGeom prst="parallelogram">
            <a:avLst>
              <a:gd name="adj" fmla="val 38889"/>
            </a:avLst>
          </a:prstGeom>
          <a:solidFill>
            <a:srgbClr val="820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1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4194572" y="612279"/>
            <a:ext cx="6232561" cy="45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21" tIns="41460" rIns="82921" bIns="4146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946052"/>
            <a:r>
              <a:rPr lang="ru-RU" altLang="ru-RU" sz="2400" b="1" dirty="0" smtClean="0">
                <a:solidFill>
                  <a:schemeClr val="bg1"/>
                </a:solidFill>
              </a:rPr>
              <a:t>Достижения Фрунзенского района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425307" y="6588943"/>
            <a:ext cx="8377777" cy="69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21" tIns="41460" rIns="82921" bIns="4146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46052"/>
            <a:r>
              <a:rPr lang="ru-RU" altLang="ru-RU" sz="4000" dirty="0" smtClean="0">
                <a:solidFill>
                  <a:schemeClr val="bg1"/>
                </a:solidFill>
              </a:rPr>
              <a:t>«Возрождаем сообща»</a:t>
            </a:r>
            <a:endParaRPr lang="ru-RU" altLang="ru-RU" sz="4800" dirty="0">
              <a:solidFill>
                <a:srgbClr val="FF9933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228" y="3636919"/>
            <a:ext cx="2736000" cy="2736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860" y="3636919"/>
            <a:ext cx="2736000" cy="2736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80" y="3636919"/>
            <a:ext cx="2736000" cy="2736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6667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6" y="0"/>
            <a:ext cx="10770126" cy="7561263"/>
          </a:xfrm>
          <a:prstGeom prst="rect">
            <a:avLst/>
          </a:prstGeom>
          <a:blipFill dpi="0" rotWithShape="1"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 w="12700">
            <a:solidFill>
              <a:schemeClr val="tx1"/>
            </a:solidFill>
          </a:ln>
        </p:spPr>
      </p:pic>
      <p:sp>
        <p:nvSpPr>
          <p:cNvPr id="14" name="Параллелограмм 13"/>
          <p:cNvSpPr/>
          <p:nvPr/>
        </p:nvSpPr>
        <p:spPr>
          <a:xfrm flipH="1">
            <a:off x="-53900" y="1771508"/>
            <a:ext cx="5040560" cy="1721091"/>
          </a:xfrm>
          <a:prstGeom prst="parallelogram">
            <a:avLst>
              <a:gd name="adj" fmla="val 38889"/>
            </a:avLst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988" y="-539849"/>
            <a:ext cx="4299113" cy="2438024"/>
          </a:xfrm>
          <a:prstGeom prst="rect">
            <a:avLst/>
          </a:prstGeom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522165" y="1908423"/>
            <a:ext cx="4104456" cy="205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21" tIns="41460" rIns="82921" bIns="4146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46052"/>
            <a:r>
              <a:rPr lang="ru-RU" sz="6000" b="1" dirty="0" smtClean="0">
                <a:solidFill>
                  <a:schemeClr val="bg1"/>
                </a:solidFill>
              </a:rPr>
              <a:t>133 333 ₽</a:t>
            </a:r>
          </a:p>
          <a:p>
            <a:pPr defTabSz="946052"/>
            <a:r>
              <a:rPr lang="ru-RU" sz="2000" dirty="0" smtClean="0">
                <a:solidFill>
                  <a:schemeClr val="bg1"/>
                </a:solidFill>
              </a:rPr>
              <a:t>«В ДОБРОМ КРАЕ – ДОБРЫЕ ДЕЛА!»</a:t>
            </a:r>
          </a:p>
          <a:p>
            <a:pPr defTabSz="946052"/>
            <a:endParaRPr lang="ru-RU" altLang="ru-RU" sz="4800" dirty="0">
              <a:solidFill>
                <a:srgbClr val="FF9933"/>
              </a:solidFill>
            </a:endParaRPr>
          </a:p>
        </p:txBody>
      </p:sp>
      <p:sp>
        <p:nvSpPr>
          <p:cNvPr id="11" name="Параллелограмм 10"/>
          <p:cNvSpPr/>
          <p:nvPr/>
        </p:nvSpPr>
        <p:spPr>
          <a:xfrm flipH="1">
            <a:off x="4176464" y="468263"/>
            <a:ext cx="6930876" cy="741699"/>
          </a:xfrm>
          <a:prstGeom prst="parallelogram">
            <a:avLst>
              <a:gd name="adj" fmla="val 38889"/>
            </a:avLst>
          </a:prstGeom>
          <a:solidFill>
            <a:srgbClr val="820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1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4194572" y="612279"/>
            <a:ext cx="6232561" cy="45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21" tIns="41460" rIns="82921" bIns="4146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946052"/>
            <a:r>
              <a:rPr lang="ru-RU" altLang="ru-RU" sz="2400" b="1" dirty="0" smtClean="0">
                <a:solidFill>
                  <a:schemeClr val="bg1"/>
                </a:solidFill>
              </a:rPr>
              <a:t>Достижения Фрунзенского района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425307" y="6588943"/>
            <a:ext cx="8377777" cy="69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21" tIns="41460" rIns="82921" bIns="4146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46052"/>
            <a:r>
              <a:rPr lang="ru-RU" altLang="ru-RU" sz="4000" dirty="0" smtClean="0">
                <a:solidFill>
                  <a:schemeClr val="bg1"/>
                </a:solidFill>
              </a:rPr>
              <a:t>«Режим ЧС»</a:t>
            </a:r>
            <a:endParaRPr lang="ru-RU" altLang="ru-RU" sz="4800" dirty="0">
              <a:solidFill>
                <a:srgbClr val="FF9933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2" y="3708623"/>
            <a:ext cx="2736000" cy="2736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548" y="3708927"/>
            <a:ext cx="2736000" cy="2736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882" y="3708927"/>
            <a:ext cx="2736000" cy="2736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2463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8" y="0"/>
            <a:ext cx="10711508" cy="7561263"/>
          </a:xfrm>
          <a:prstGeom prst="rect">
            <a:avLst/>
          </a:prstGeom>
          <a:blipFill dpi="0" rotWithShape="1"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 w="12700">
            <a:solidFill>
              <a:schemeClr val="tx1"/>
            </a:solidFill>
          </a:ln>
        </p:spPr>
      </p:pic>
      <p:grpSp>
        <p:nvGrpSpPr>
          <p:cNvPr id="18" name="Группа 17"/>
          <p:cNvGrpSpPr/>
          <p:nvPr/>
        </p:nvGrpSpPr>
        <p:grpSpPr>
          <a:xfrm>
            <a:off x="19305188" y="4198234"/>
            <a:ext cx="9659939" cy="2558328"/>
            <a:chOff x="887414" y="954090"/>
            <a:chExt cx="22466300" cy="5949950"/>
          </a:xfrm>
        </p:grpSpPr>
        <p:sp>
          <p:nvSpPr>
            <p:cNvPr id="6" name="Параллелограмм 5"/>
            <p:cNvSpPr/>
            <p:nvPr/>
          </p:nvSpPr>
          <p:spPr>
            <a:xfrm flipH="1">
              <a:off x="887414" y="954090"/>
              <a:ext cx="11664949" cy="2879724"/>
            </a:xfrm>
            <a:prstGeom prst="parallelogram">
              <a:avLst>
                <a:gd name="adj" fmla="val 38889"/>
              </a:avLst>
            </a:prstGeom>
            <a:solidFill>
              <a:schemeClr val="tx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" name="Параллелограмм 6"/>
            <p:cNvSpPr/>
            <p:nvPr/>
          </p:nvSpPr>
          <p:spPr>
            <a:xfrm flipH="1">
              <a:off x="11688765" y="954090"/>
              <a:ext cx="11664949" cy="2879724"/>
            </a:xfrm>
            <a:prstGeom prst="parallelogram">
              <a:avLst>
                <a:gd name="adj" fmla="val 38889"/>
              </a:avLst>
            </a:prstGeom>
            <a:solidFill>
              <a:schemeClr val="tx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8" name="Параллелограмм 7"/>
            <p:cNvSpPr/>
            <p:nvPr/>
          </p:nvSpPr>
          <p:spPr>
            <a:xfrm flipH="1">
              <a:off x="887414" y="4022726"/>
              <a:ext cx="11664949" cy="2881314"/>
            </a:xfrm>
            <a:prstGeom prst="parallelogram">
              <a:avLst>
                <a:gd name="adj" fmla="val 38889"/>
              </a:avLst>
            </a:prstGeom>
            <a:solidFill>
              <a:schemeClr val="tx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9" name="Параллелограмм 8"/>
            <p:cNvSpPr/>
            <p:nvPr/>
          </p:nvSpPr>
          <p:spPr>
            <a:xfrm flipH="1">
              <a:off x="11688765" y="4022726"/>
              <a:ext cx="11664949" cy="2881314"/>
            </a:xfrm>
            <a:prstGeom prst="parallelogram">
              <a:avLst>
                <a:gd name="adj" fmla="val 38889"/>
              </a:avLst>
            </a:prstGeom>
            <a:solidFill>
              <a:schemeClr val="tx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pic>
          <p:nvPicPr>
            <p:cNvPr id="10" name="Picture 3" descr="Y:\DNS Forest\DNS_Forest_VEF2017_pics\icons-1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57201" y="4932364"/>
              <a:ext cx="1073149" cy="1033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 descr="Y:\DNS Forest\DNS_Forest_VEF2017_pics\icons-07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5839" y="1828801"/>
              <a:ext cx="1133476" cy="113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 descr="Y:\DNS Forest\DNS_Forest_VEF2017_pics\icons-08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5839" y="4883151"/>
              <a:ext cx="1158875" cy="115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" descr="Y:\DNS Forest\DNS_Forest_VEF2017_pics\icons-0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57201" y="1962151"/>
              <a:ext cx="1268414" cy="960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5"/>
            <p:cNvSpPr txBox="1">
              <a:spLocks noChangeArrowheads="1"/>
            </p:cNvSpPr>
            <p:nvPr/>
          </p:nvSpPr>
          <p:spPr bwMode="auto">
            <a:xfrm>
              <a:off x="3911600" y="1314450"/>
              <a:ext cx="7237412" cy="2185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ru-RU" altLang="ru-RU" sz="4800">
                  <a:solidFill>
                    <a:schemeClr val="bg1"/>
                  </a:solidFill>
                </a:rPr>
                <a:t>ПОСТАВКА</a:t>
              </a:r>
            </a:p>
            <a:p>
              <a:pPr eaLnBrk="1" hangingPunct="1"/>
              <a:r>
                <a:rPr lang="ru-RU" altLang="ru-RU" sz="4800">
                  <a:solidFill>
                    <a:schemeClr val="bg1"/>
                  </a:solidFill>
                </a:rPr>
                <a:t>ОБОРУДОВАНИЯ</a:t>
              </a:r>
            </a:p>
            <a:p>
              <a:pPr eaLnBrk="1" hangingPunct="1"/>
              <a:r>
                <a:rPr lang="ru-RU" altLang="ru-RU" sz="4000">
                  <a:solidFill>
                    <a:srgbClr val="FFC000"/>
                  </a:solidFill>
                </a:rPr>
                <a:t>0</a:t>
              </a:r>
              <a:r>
                <a:rPr lang="en-US" altLang="ru-RU" sz="4000">
                  <a:solidFill>
                    <a:srgbClr val="FFC000"/>
                  </a:solidFill>
                </a:rPr>
                <a:t>6</a:t>
              </a:r>
              <a:r>
                <a:rPr lang="ru-RU" altLang="ru-RU" sz="4000">
                  <a:solidFill>
                    <a:srgbClr val="FFC000"/>
                  </a:solidFill>
                </a:rPr>
                <a:t>.</a:t>
              </a:r>
              <a:r>
                <a:rPr lang="en-US" altLang="ru-RU" sz="4000">
                  <a:solidFill>
                    <a:srgbClr val="FFC000"/>
                  </a:solidFill>
                </a:rPr>
                <a:t>2017</a:t>
              </a:r>
              <a:r>
                <a:rPr lang="ru-RU" altLang="ru-RU" sz="4000">
                  <a:solidFill>
                    <a:srgbClr val="FFC000"/>
                  </a:solidFill>
                </a:rPr>
                <a:t>г.</a:t>
              </a:r>
            </a:p>
          </p:txBody>
        </p:sp>
        <p:sp>
          <p:nvSpPr>
            <p:cNvPr id="15" name="TextBox 16"/>
            <p:cNvSpPr txBox="1">
              <a:spLocks noChangeArrowheads="1"/>
            </p:cNvSpPr>
            <p:nvPr/>
          </p:nvSpPr>
          <p:spPr bwMode="auto">
            <a:xfrm>
              <a:off x="14944725" y="1314450"/>
              <a:ext cx="7235825" cy="2185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ru-RU" altLang="ru-RU" sz="4800">
                  <a:solidFill>
                    <a:schemeClr val="bg1"/>
                  </a:solidFill>
                </a:rPr>
                <a:t>НАЧАЛО</a:t>
              </a:r>
            </a:p>
            <a:p>
              <a:pPr eaLnBrk="1" hangingPunct="1"/>
              <a:r>
                <a:rPr lang="ru-RU" altLang="ru-RU" sz="4800">
                  <a:solidFill>
                    <a:schemeClr val="bg1"/>
                  </a:solidFill>
                </a:rPr>
                <a:t>СТРОИТЕЛЬСТВА ЗАВОДА</a:t>
              </a:r>
            </a:p>
            <a:p>
              <a:pPr eaLnBrk="1" hangingPunct="1"/>
              <a:r>
                <a:rPr lang="en-US" altLang="ru-RU" sz="4000">
                  <a:solidFill>
                    <a:srgbClr val="FFC000"/>
                  </a:solidFill>
                </a:rPr>
                <a:t>6</a:t>
              </a:r>
              <a:r>
                <a:rPr lang="ru-RU" altLang="ru-RU" sz="4000">
                  <a:solidFill>
                    <a:srgbClr val="FFC000"/>
                  </a:solidFill>
                </a:rPr>
                <a:t>.</a:t>
              </a:r>
              <a:r>
                <a:rPr lang="en-US" altLang="ru-RU" sz="4000">
                  <a:solidFill>
                    <a:srgbClr val="FFC000"/>
                  </a:solidFill>
                </a:rPr>
                <a:t>2017</a:t>
              </a:r>
              <a:r>
                <a:rPr lang="ru-RU" altLang="ru-RU" sz="4000">
                  <a:solidFill>
                    <a:srgbClr val="FFC000"/>
                  </a:solidFill>
                </a:rPr>
                <a:t>г.</a:t>
              </a:r>
            </a:p>
          </p:txBody>
        </p:sp>
        <p:sp>
          <p:nvSpPr>
            <p:cNvPr id="16" name="TextBox 17"/>
            <p:cNvSpPr txBox="1">
              <a:spLocks noChangeArrowheads="1"/>
            </p:cNvSpPr>
            <p:nvPr/>
          </p:nvSpPr>
          <p:spPr bwMode="auto">
            <a:xfrm>
              <a:off x="3911600" y="4410076"/>
              <a:ext cx="7237412" cy="1938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ru-RU" altLang="ru-RU" sz="4000">
                  <a:solidFill>
                    <a:schemeClr val="bg1"/>
                  </a:solidFill>
                </a:rPr>
                <a:t>УСТАНОВКА ОБОРУДОВАНИЯ И</a:t>
              </a:r>
            </a:p>
            <a:p>
              <a:pPr eaLnBrk="1" hangingPunct="1"/>
              <a:r>
                <a:rPr lang="ru-RU" altLang="ru-RU" sz="4000">
                  <a:solidFill>
                    <a:schemeClr val="bg1"/>
                  </a:solidFill>
                </a:rPr>
                <a:t>ПУСКО-НАЛАДОЧНЫЕ РАБОТЫ</a:t>
              </a:r>
            </a:p>
            <a:p>
              <a:pPr eaLnBrk="1" hangingPunct="1"/>
              <a:r>
                <a:rPr lang="en-US" altLang="ru-RU" sz="4000">
                  <a:solidFill>
                    <a:srgbClr val="FFC000"/>
                  </a:solidFill>
                </a:rPr>
                <a:t>11</a:t>
              </a:r>
              <a:r>
                <a:rPr lang="ru-RU" altLang="ru-RU" sz="4000">
                  <a:solidFill>
                    <a:srgbClr val="FFC000"/>
                  </a:solidFill>
                </a:rPr>
                <a:t>.</a:t>
              </a:r>
              <a:r>
                <a:rPr lang="en-US" altLang="ru-RU" sz="4000">
                  <a:solidFill>
                    <a:srgbClr val="FFC000"/>
                  </a:solidFill>
                </a:rPr>
                <a:t>2017</a:t>
              </a:r>
              <a:r>
                <a:rPr lang="ru-RU" altLang="ru-RU" sz="4000">
                  <a:solidFill>
                    <a:srgbClr val="FFC000"/>
                  </a:solidFill>
                </a:rPr>
                <a:t>г.</a:t>
              </a:r>
            </a:p>
          </p:txBody>
        </p:sp>
        <p:sp>
          <p:nvSpPr>
            <p:cNvPr id="17" name="TextBox 18"/>
            <p:cNvSpPr txBox="1">
              <a:spLocks noChangeArrowheads="1"/>
            </p:cNvSpPr>
            <p:nvPr/>
          </p:nvSpPr>
          <p:spPr bwMode="auto">
            <a:xfrm>
              <a:off x="14965363" y="4410075"/>
              <a:ext cx="7235825" cy="195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4" tIns="45712" rIns="91424" bIns="4571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ru-RU" altLang="ru-RU" sz="2700">
                  <a:solidFill>
                    <a:schemeClr val="bg1"/>
                  </a:solidFill>
                </a:rPr>
                <a:t>ПОДАЧА ЗАЯВКИ НА ВКЛЮЧЕНИЯ В ПЕРЕЧЕНЬ ПРИОРИТЕТНЫХ ИНВЕСТИЦИОННЫХ ПРОЕКТОВ В ОБЛАСТИ ОСВОЕНИЯ ЛЕСОВ</a:t>
              </a:r>
            </a:p>
            <a:p>
              <a:pPr eaLnBrk="1" hangingPunct="1"/>
              <a:r>
                <a:rPr lang="ru-RU" altLang="ru-RU" sz="4000">
                  <a:solidFill>
                    <a:srgbClr val="FFC000"/>
                  </a:solidFill>
                </a:rPr>
                <a:t>0</a:t>
              </a:r>
              <a:r>
                <a:rPr lang="en-US" altLang="ru-RU" sz="4000">
                  <a:solidFill>
                    <a:srgbClr val="FFC000"/>
                  </a:solidFill>
                </a:rPr>
                <a:t>9</a:t>
              </a:r>
              <a:r>
                <a:rPr lang="ru-RU" altLang="ru-RU" sz="4000">
                  <a:solidFill>
                    <a:srgbClr val="FFC000"/>
                  </a:solidFill>
                </a:rPr>
                <a:t>.</a:t>
              </a:r>
              <a:r>
                <a:rPr lang="en-US" altLang="ru-RU" sz="4000">
                  <a:solidFill>
                    <a:srgbClr val="FFC000"/>
                  </a:solidFill>
                </a:rPr>
                <a:t>2017</a:t>
              </a:r>
              <a:r>
                <a:rPr lang="ru-RU" altLang="ru-RU" sz="4000">
                  <a:solidFill>
                    <a:srgbClr val="FFC000"/>
                  </a:solidFill>
                </a:rPr>
                <a:t>г.</a:t>
              </a:r>
            </a:p>
          </p:txBody>
        </p:sp>
      </p:grpSp>
      <p:sp>
        <p:nvSpPr>
          <p:cNvPr id="20" name="Параллелограмм 19"/>
          <p:cNvSpPr/>
          <p:nvPr/>
        </p:nvSpPr>
        <p:spPr>
          <a:xfrm flipH="1">
            <a:off x="5706740" y="1908423"/>
            <a:ext cx="4608512" cy="1721091"/>
          </a:xfrm>
          <a:prstGeom prst="parallelogram">
            <a:avLst>
              <a:gd name="adj" fmla="val 38889"/>
            </a:avLst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Параллелограмм 20"/>
          <p:cNvSpPr/>
          <p:nvPr/>
        </p:nvSpPr>
        <p:spPr>
          <a:xfrm flipH="1">
            <a:off x="0" y="1908423"/>
            <a:ext cx="5827468" cy="1722041"/>
          </a:xfrm>
          <a:prstGeom prst="parallelogram">
            <a:avLst>
              <a:gd name="adj" fmla="val 38889"/>
            </a:avLst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8" name="TextBox 16"/>
          <p:cNvSpPr txBox="1">
            <a:spLocks noChangeArrowheads="1"/>
          </p:cNvSpPr>
          <p:nvPr/>
        </p:nvSpPr>
        <p:spPr bwMode="auto">
          <a:xfrm>
            <a:off x="7146900" y="2196455"/>
            <a:ext cx="3107721" cy="141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2000" dirty="0" smtClean="0">
                <a:solidFill>
                  <a:schemeClr val="bg1"/>
                </a:solidFill>
              </a:rPr>
              <a:t>ОТПРАВЛЕНО ЗАЯВОК</a:t>
            </a:r>
            <a:endParaRPr lang="ru-RU" altLang="ru-RU" sz="2000" dirty="0">
              <a:solidFill>
                <a:schemeClr val="bg1"/>
              </a:solidFill>
            </a:endParaRPr>
          </a:p>
          <a:p>
            <a:pPr eaLnBrk="1" hangingPunct="1"/>
            <a:r>
              <a:rPr lang="ru-RU" altLang="ru-RU" sz="6600" dirty="0" smtClean="0">
                <a:solidFill>
                  <a:srgbClr val="FFC000"/>
                </a:solidFill>
              </a:rPr>
              <a:t>51</a:t>
            </a:r>
            <a:endParaRPr lang="ru-RU" altLang="ru-RU" sz="6600" dirty="0">
              <a:solidFill>
                <a:srgbClr val="FFC000"/>
              </a:solidFill>
            </a:endParaRPr>
          </a:p>
        </p:txBody>
      </p:sp>
      <p:sp>
        <p:nvSpPr>
          <p:cNvPr id="29" name="TextBox 17"/>
          <p:cNvSpPr txBox="1">
            <a:spLocks noChangeArrowheads="1"/>
          </p:cNvSpPr>
          <p:nvPr/>
        </p:nvSpPr>
        <p:spPr bwMode="auto">
          <a:xfrm>
            <a:off x="1602284" y="2196455"/>
            <a:ext cx="3811245" cy="123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2000" dirty="0" smtClean="0">
                <a:solidFill>
                  <a:schemeClr val="bg1"/>
                </a:solidFill>
              </a:rPr>
              <a:t>ПРИВЛЕЧЕНО</a:t>
            </a:r>
            <a:r>
              <a:rPr lang="ru-RU" altLang="ru-RU" sz="1800" dirty="0" smtClean="0">
                <a:solidFill>
                  <a:schemeClr val="bg1"/>
                </a:solidFill>
              </a:rPr>
              <a:t> </a:t>
            </a:r>
            <a:endParaRPr lang="ru-RU" altLang="ru-RU" sz="1800" dirty="0">
              <a:solidFill>
                <a:schemeClr val="bg1"/>
              </a:solidFill>
            </a:endParaRPr>
          </a:p>
          <a:p>
            <a:pPr eaLnBrk="1" hangingPunct="1"/>
            <a:r>
              <a:rPr lang="ru-RU" altLang="ru-RU" sz="5400" dirty="0" smtClean="0">
                <a:solidFill>
                  <a:srgbClr val="FFC000"/>
                </a:solidFill>
              </a:rPr>
              <a:t>12 </a:t>
            </a:r>
            <a:r>
              <a:rPr lang="ru-RU" altLang="ru-RU" sz="5400" dirty="0">
                <a:solidFill>
                  <a:srgbClr val="FFC000"/>
                </a:solidFill>
              </a:rPr>
              <a:t>3</a:t>
            </a:r>
            <a:r>
              <a:rPr lang="ru-RU" altLang="ru-RU" sz="5400" dirty="0" smtClean="0">
                <a:solidFill>
                  <a:srgbClr val="FFC000"/>
                </a:solidFill>
              </a:rPr>
              <a:t>00 000 </a:t>
            </a:r>
            <a:r>
              <a:rPr lang="en-US" altLang="ru-RU" sz="5400" dirty="0" smtClean="0">
                <a:solidFill>
                  <a:srgbClr val="FFC000"/>
                </a:solidFill>
              </a:rPr>
              <a:t>₽</a:t>
            </a:r>
            <a:endParaRPr lang="ru-RU" altLang="ru-RU" sz="5400" dirty="0">
              <a:solidFill>
                <a:srgbClr val="FFC000"/>
              </a:solidFill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988" y="-539849"/>
            <a:ext cx="4299113" cy="2438024"/>
          </a:xfrm>
          <a:prstGeom prst="rect">
            <a:avLst/>
          </a:prstGeom>
        </p:spPr>
      </p:pic>
      <p:sp>
        <p:nvSpPr>
          <p:cNvPr id="35" name="Параллелограмм 34"/>
          <p:cNvSpPr/>
          <p:nvPr/>
        </p:nvSpPr>
        <p:spPr>
          <a:xfrm flipH="1">
            <a:off x="4554612" y="468263"/>
            <a:ext cx="6552726" cy="741699"/>
          </a:xfrm>
          <a:prstGeom prst="parallelogram">
            <a:avLst>
              <a:gd name="adj" fmla="val 38889"/>
            </a:avLst>
          </a:prstGeom>
          <a:solidFill>
            <a:srgbClr val="820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1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7" name="TextBox 2"/>
          <p:cNvSpPr txBox="1">
            <a:spLocks noChangeArrowheads="1"/>
          </p:cNvSpPr>
          <p:nvPr/>
        </p:nvSpPr>
        <p:spPr bwMode="auto">
          <a:xfrm>
            <a:off x="3794659" y="540271"/>
            <a:ext cx="6232561" cy="57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21" tIns="41460" rIns="82921" bIns="4146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946052"/>
            <a:r>
              <a:rPr lang="ru-RU" altLang="ru-RU" sz="3200" b="1" dirty="0" smtClean="0">
                <a:solidFill>
                  <a:schemeClr val="bg1"/>
                </a:solidFill>
              </a:rPr>
              <a:t>Наши результаты</a:t>
            </a:r>
            <a:endParaRPr lang="ru-RU" altLang="ru-RU" sz="3200" b="1" dirty="0">
              <a:solidFill>
                <a:schemeClr val="bg1"/>
              </a:solidFill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3" y="2268463"/>
            <a:ext cx="703025" cy="70302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04" y="2196455"/>
            <a:ext cx="826559" cy="82655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00" y="3060551"/>
            <a:ext cx="10693400" cy="630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2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</TotalTime>
  <Words>343</Words>
  <Application>Microsoft Office PowerPoint</Application>
  <PresentationFormat>Произвольный</PresentationFormat>
  <Paragraphs>125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 Unicode MS</vt:lpstr>
      <vt:lpstr>FangSong</vt:lpstr>
      <vt:lpstr>Arial</vt:lpstr>
      <vt:lpstr>Arial Black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Назаренко Егор Игоревич</dc:creator>
  <cp:lastModifiedBy>Оля</cp:lastModifiedBy>
  <cp:revision>171</cp:revision>
  <dcterms:created xsi:type="dcterms:W3CDTF">2017-11-29T23:10:05Z</dcterms:created>
  <dcterms:modified xsi:type="dcterms:W3CDTF">2018-05-23T08:14:29Z</dcterms:modified>
</cp:coreProperties>
</file>