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notesSlides/notesSlide3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0.xml" ContentType="application/vnd.openxmlformats-officedocument.presentationml.notesSlide+xml"/>
  <Override PartName="/ppt/tags/tag4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8"/>
  </p:notesMasterIdLst>
  <p:sldIdLst>
    <p:sldId id="259" r:id="rId2"/>
    <p:sldId id="372" r:id="rId3"/>
    <p:sldId id="373" r:id="rId4"/>
    <p:sldId id="521" r:id="rId5"/>
    <p:sldId id="523" r:id="rId6"/>
    <p:sldId id="524" r:id="rId7"/>
    <p:sldId id="528" r:id="rId8"/>
    <p:sldId id="529" r:id="rId9"/>
    <p:sldId id="530" r:id="rId10"/>
    <p:sldId id="375" r:id="rId11"/>
    <p:sldId id="376" r:id="rId12"/>
    <p:sldId id="383" r:id="rId13"/>
    <p:sldId id="382" r:id="rId14"/>
    <p:sldId id="385" r:id="rId15"/>
    <p:sldId id="386" r:id="rId16"/>
    <p:sldId id="391" r:id="rId17"/>
    <p:sldId id="392" r:id="rId18"/>
    <p:sldId id="395" r:id="rId19"/>
    <p:sldId id="396" r:id="rId20"/>
    <p:sldId id="405" r:id="rId21"/>
    <p:sldId id="411" r:id="rId22"/>
    <p:sldId id="406" r:id="rId23"/>
    <p:sldId id="413" r:id="rId24"/>
    <p:sldId id="415" r:id="rId25"/>
    <p:sldId id="416" r:id="rId26"/>
    <p:sldId id="420" r:id="rId27"/>
    <p:sldId id="424" r:id="rId28"/>
    <p:sldId id="438" r:id="rId29"/>
    <p:sldId id="447" r:id="rId30"/>
    <p:sldId id="444" r:id="rId31"/>
    <p:sldId id="450" r:id="rId32"/>
    <p:sldId id="452" r:id="rId33"/>
    <p:sldId id="490" r:id="rId34"/>
    <p:sldId id="492" r:id="rId35"/>
    <p:sldId id="493" r:id="rId36"/>
    <p:sldId id="496" r:id="rId37"/>
    <p:sldId id="460" r:id="rId38"/>
    <p:sldId id="461" r:id="rId39"/>
    <p:sldId id="497" r:id="rId40"/>
    <p:sldId id="499" r:id="rId41"/>
    <p:sldId id="501" r:id="rId42"/>
    <p:sldId id="502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520" r:id="rId53"/>
    <p:sldId id="507" r:id="rId54"/>
    <p:sldId id="509" r:id="rId55"/>
    <p:sldId id="508" r:id="rId56"/>
    <p:sldId id="51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едение" id="{992832F5-EA01-48E5-B403-87E193F50680}">
          <p14:sldIdLst>
            <p14:sldId id="259"/>
            <p14:sldId id="372"/>
            <p14:sldId id="373"/>
          </p14:sldIdLst>
        </p14:section>
        <p14:section name="Следующий проект" id="{1D0D138A-DC0F-4B96-8A12-0A0E8E289165}">
          <p14:sldIdLst>
            <p14:sldId id="521"/>
            <p14:sldId id="523"/>
            <p14:sldId id="524"/>
            <p14:sldId id="528"/>
            <p14:sldId id="529"/>
            <p14:sldId id="530"/>
            <p14:sldId id="375"/>
            <p14:sldId id="376"/>
            <p14:sldId id="383"/>
            <p14:sldId id="382"/>
            <p14:sldId id="385"/>
            <p14:sldId id="386"/>
            <p14:sldId id="391"/>
            <p14:sldId id="392"/>
            <p14:sldId id="395"/>
            <p14:sldId id="396"/>
            <p14:sldId id="405"/>
            <p14:sldId id="411"/>
            <p14:sldId id="406"/>
            <p14:sldId id="413"/>
            <p14:sldId id="415"/>
            <p14:sldId id="416"/>
            <p14:sldId id="420"/>
            <p14:sldId id="424"/>
            <p14:sldId id="438"/>
            <p14:sldId id="447"/>
            <p14:sldId id="444"/>
            <p14:sldId id="450"/>
            <p14:sldId id="452"/>
            <p14:sldId id="490"/>
            <p14:sldId id="492"/>
            <p14:sldId id="493"/>
            <p14:sldId id="496"/>
            <p14:sldId id="460"/>
            <p14:sldId id="461"/>
            <p14:sldId id="497"/>
            <p14:sldId id="499"/>
            <p14:sldId id="501"/>
            <p14:sldId id="502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07"/>
            <p14:sldId id="509"/>
            <p14:sldId id="508"/>
            <p14:sldId id="5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88187" autoAdjust="0"/>
  </p:normalViewPr>
  <p:slideViewPr>
    <p:cSldViewPr>
      <p:cViewPr>
        <p:scale>
          <a:sx n="75" d="100"/>
          <a:sy n="75" d="100"/>
        </p:scale>
        <p:origin x="-1122" y="-6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ru-RU" sz="2000" dirty="0" smtClean="0"/>
            <a:t>Продукция</a:t>
          </a:r>
          <a:endParaRPr lang="ru-RU" sz="1050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ru-RU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ru-RU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ru-RU" sz="1100" dirty="0" smtClean="0"/>
            <a:t>Инвалидные коляски</a:t>
          </a:r>
          <a:endParaRPr lang="ru-RU" sz="1100" dirty="0"/>
        </a:p>
      </dgm:t>
    </dgm:pt>
    <dgm:pt modelId="{ED3CCD02-8D75-4A08-AD85-C5F828B29313}" type="parTrans" cxnId="{41966F54-3C25-450E-8104-04B2B9165959}">
      <dgm:prSet custT="1"/>
      <dgm:spPr/>
      <dgm:t>
        <a:bodyPr/>
        <a:lstStyle/>
        <a:p>
          <a:endParaRPr lang="ru-RU" sz="1100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ru-RU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ru-RU" sz="1100" dirty="0" err="1" smtClean="0"/>
            <a:t>Ступенькоходы</a:t>
          </a:r>
          <a:endParaRPr lang="ru-RU" sz="1100" spc="-10" baseline="0" dirty="0"/>
        </a:p>
      </dgm:t>
    </dgm:pt>
    <dgm:pt modelId="{5418FCE5-0AC2-479F-8F47-D35F7A60BD8D}" type="parTrans" cxnId="{5EBF790F-CC7C-4BBA-98A7-614FB5283795}">
      <dgm:prSet custT="1"/>
      <dgm:spPr/>
      <dgm:t>
        <a:bodyPr/>
        <a:lstStyle/>
        <a:p>
          <a:endParaRPr lang="ru-RU" sz="1100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ru-RU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ru-RU" sz="1100" dirty="0"/>
            <a:t>Разработка</a:t>
          </a:r>
        </a:p>
      </dgm:t>
    </dgm:pt>
    <dgm:pt modelId="{E1D6882F-7F41-4B9B-8326-079D0B7775D3}" type="parTrans" cxnId="{F67B8136-3A2B-408C-9570-C50B3786C6D1}">
      <dgm:prSet custT="1"/>
      <dgm:spPr/>
      <dgm:t>
        <a:bodyPr/>
        <a:lstStyle/>
        <a:p>
          <a:endParaRPr lang="ru-RU" sz="1100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ru-RU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ru-RU" sz="1100" dirty="0" smtClean="0"/>
            <a:t>Оборудование и аксессуары для создания «открытой среды»</a:t>
          </a:r>
          <a:endParaRPr lang="ru-RU" sz="1100" dirty="0"/>
        </a:p>
      </dgm:t>
    </dgm:pt>
    <dgm:pt modelId="{8F21B166-5620-46A8-A5DD-72EAE361E61D}" type="parTrans" cxnId="{F20E6E35-2EF6-49E1-BCE2-AF737813AC7F}">
      <dgm:prSet custT="1"/>
      <dgm:spPr/>
      <dgm:t>
        <a:bodyPr/>
        <a:lstStyle/>
        <a:p>
          <a:endParaRPr lang="ru-RU" sz="1100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ru-RU"/>
        </a:p>
      </dgm:t>
    </dgm:pt>
    <dgm:pt modelId="{F1E9D10F-4A6C-44FF-A3E2-4D74B31DA56A}">
      <dgm:prSet custT="1"/>
      <dgm:spPr/>
      <dgm:t>
        <a:bodyPr/>
        <a:lstStyle/>
        <a:p>
          <a:r>
            <a:rPr lang="ru-RU" sz="1100" dirty="0" err="1" smtClean="0"/>
            <a:t>Хэндбайки</a:t>
          </a:r>
          <a:r>
            <a:rPr lang="ru-RU" sz="1100" dirty="0" smtClean="0"/>
            <a:t> (велосипеды на ручном ходу)</a:t>
          </a:r>
          <a:endParaRPr lang="ru-RU" sz="1100" dirty="0"/>
        </a:p>
      </dgm:t>
    </dgm:pt>
    <dgm:pt modelId="{B03C2B03-44F1-4C4D-BA74-311349762F93}" type="parTrans" cxnId="{3842D735-6368-4F71-997A-59FBCE6E800B}">
      <dgm:prSet custT="1"/>
      <dgm:spPr/>
      <dgm:t>
        <a:bodyPr/>
        <a:lstStyle/>
        <a:p>
          <a:endParaRPr lang="ru-RU" sz="1100"/>
        </a:p>
      </dgm:t>
    </dgm:pt>
    <dgm:pt modelId="{BA517839-BAFB-4CED-89C7-0EC71B70DDB0}" type="sibTrans" cxnId="{3842D735-6368-4F71-997A-59FBCE6E800B}">
      <dgm:prSet/>
      <dgm:spPr/>
      <dgm:t>
        <a:bodyPr/>
        <a:lstStyle/>
        <a:p>
          <a:endParaRPr lang="ru-RU"/>
        </a:p>
      </dgm:t>
    </dgm:pt>
    <dgm:pt modelId="{A3B0720F-D402-4430-8C49-3083164A9904}">
      <dgm:prSet custT="1"/>
      <dgm:spPr/>
      <dgm:t>
        <a:bodyPr/>
        <a:lstStyle/>
        <a:p>
          <a:r>
            <a:rPr lang="ru-RU" sz="1100" dirty="0" smtClean="0"/>
            <a:t>Пляжи для инвалидов</a:t>
          </a:r>
          <a:endParaRPr lang="ru-RU" sz="1100" dirty="0"/>
        </a:p>
      </dgm:t>
    </dgm:pt>
    <dgm:pt modelId="{607A59EB-8F47-4221-B6FF-B4FEB0A4A468}" type="parTrans" cxnId="{E657A59C-6D69-416B-A063-4F338BF97248}">
      <dgm:prSet custT="1"/>
      <dgm:spPr/>
      <dgm:t>
        <a:bodyPr/>
        <a:lstStyle/>
        <a:p>
          <a:endParaRPr lang="ru-RU" sz="1100"/>
        </a:p>
      </dgm:t>
    </dgm:pt>
    <dgm:pt modelId="{2CD59695-74AB-446B-BD34-0E67CCCD17FD}" type="sibTrans" cxnId="{E657A59C-6D69-416B-A063-4F338BF97248}">
      <dgm:prSet/>
      <dgm:spPr/>
      <dgm:t>
        <a:bodyPr/>
        <a:lstStyle/>
        <a:p>
          <a:endParaRPr lang="ru-RU"/>
        </a:p>
      </dgm:t>
    </dgm:pt>
    <dgm:pt modelId="{A471206E-1421-4EBC-AB6F-23B684E7E5C6}">
      <dgm:prSet custT="1"/>
      <dgm:spPr/>
      <dgm:t>
        <a:bodyPr/>
        <a:lstStyle/>
        <a:p>
          <a:r>
            <a:rPr lang="ru-RU" sz="1100" dirty="0" smtClean="0"/>
            <a:t>Пандусы</a:t>
          </a:r>
          <a:endParaRPr lang="ru-RU" sz="1100" dirty="0"/>
        </a:p>
      </dgm:t>
    </dgm:pt>
    <dgm:pt modelId="{D53BB77C-F5D2-4099-BA11-50A8C96E195D}" type="parTrans" cxnId="{A27E43DB-AD59-4EB5-AABA-438ACFC58934}">
      <dgm:prSet custT="1"/>
      <dgm:spPr/>
      <dgm:t>
        <a:bodyPr/>
        <a:lstStyle/>
        <a:p>
          <a:endParaRPr lang="ru-RU" sz="1100"/>
        </a:p>
      </dgm:t>
    </dgm:pt>
    <dgm:pt modelId="{8CC92242-C1D8-4647-BFF5-63A5CAC890C4}" type="sibTrans" cxnId="{A27E43DB-AD59-4EB5-AABA-438ACFC58934}">
      <dgm:prSet/>
      <dgm:spPr/>
      <dgm:t>
        <a:bodyPr/>
        <a:lstStyle/>
        <a:p>
          <a:endParaRPr lang="ru-RU"/>
        </a:p>
      </dgm:t>
    </dgm:pt>
    <dgm:pt modelId="{367C18BA-6232-48E0-A671-30F5665EBFB9}">
      <dgm:prSet custT="1"/>
      <dgm:spPr/>
      <dgm:t>
        <a:bodyPr/>
        <a:lstStyle/>
        <a:p>
          <a:r>
            <a:rPr lang="ru-RU" sz="1100" dirty="0" smtClean="0"/>
            <a:t>Специализированные санузлы</a:t>
          </a:r>
          <a:endParaRPr lang="ru-RU" sz="1100" dirty="0"/>
        </a:p>
      </dgm:t>
    </dgm:pt>
    <dgm:pt modelId="{8CBC1CBF-8CE3-4101-A1AC-7FDEB29CB490}" type="parTrans" cxnId="{B0ABA254-ECA2-42E5-81C5-5334AB295873}">
      <dgm:prSet custT="1"/>
      <dgm:spPr/>
      <dgm:t>
        <a:bodyPr/>
        <a:lstStyle/>
        <a:p>
          <a:endParaRPr lang="ru-RU" sz="1100"/>
        </a:p>
      </dgm:t>
    </dgm:pt>
    <dgm:pt modelId="{0C827743-D580-4883-B5F4-65EAC0DDA0DF}" type="sibTrans" cxnId="{B0ABA254-ECA2-42E5-81C5-5334AB295873}">
      <dgm:prSet/>
      <dgm:spPr/>
      <dgm:t>
        <a:bodyPr/>
        <a:lstStyle/>
        <a:p>
          <a:endParaRPr lang="ru-RU"/>
        </a:p>
      </dgm:t>
    </dgm:pt>
    <dgm:pt modelId="{2060BD32-B0DB-4324-AB3B-F34A770C3D40}">
      <dgm:prSet custT="1"/>
      <dgm:spPr/>
      <dgm:t>
        <a:bodyPr/>
        <a:lstStyle/>
        <a:p>
          <a:r>
            <a:rPr lang="ru-RU" sz="1100" dirty="0" smtClean="0"/>
            <a:t>Подъемные платформы</a:t>
          </a:r>
          <a:endParaRPr lang="ru-RU" sz="1100" dirty="0"/>
        </a:p>
      </dgm:t>
    </dgm:pt>
    <dgm:pt modelId="{94EDA9D0-2A0A-4E25-A065-CD268861CAD6}" type="parTrans" cxnId="{CB9418D3-903E-43E1-8E09-C051CB67AD5D}">
      <dgm:prSet custT="1"/>
      <dgm:spPr/>
      <dgm:t>
        <a:bodyPr/>
        <a:lstStyle/>
        <a:p>
          <a:endParaRPr lang="ru-RU" sz="1100"/>
        </a:p>
      </dgm:t>
    </dgm:pt>
    <dgm:pt modelId="{7F3F4237-3C1C-4C34-9E95-57DF29BDC4DD}" type="sibTrans" cxnId="{CB9418D3-903E-43E1-8E09-C051CB67AD5D}">
      <dgm:prSet/>
      <dgm:spPr/>
      <dgm:t>
        <a:bodyPr/>
        <a:lstStyle/>
        <a:p>
          <a:endParaRPr lang="ru-RU"/>
        </a:p>
      </dgm:t>
    </dgm:pt>
    <dgm:pt modelId="{8B368ABA-5098-4F97-88EE-F88F3F6851D8}">
      <dgm:prSet custT="1"/>
      <dgm:spPr/>
      <dgm:t>
        <a:bodyPr/>
        <a:lstStyle/>
        <a:p>
          <a:r>
            <a:rPr lang="ru-RU" sz="1100" dirty="0" smtClean="0"/>
            <a:t>Реабилитационное оборудование</a:t>
          </a:r>
          <a:endParaRPr lang="ru-RU" sz="1100" dirty="0"/>
        </a:p>
      </dgm:t>
    </dgm:pt>
    <dgm:pt modelId="{A31273DA-E7F7-4627-BB65-AFECE5BE3688}" type="parTrans" cxnId="{FB59969D-3B1C-4753-AD62-4AE3E757EF85}">
      <dgm:prSet custT="1"/>
      <dgm:spPr/>
      <dgm:t>
        <a:bodyPr/>
        <a:lstStyle/>
        <a:p>
          <a:endParaRPr lang="ru-RU" sz="1100"/>
        </a:p>
      </dgm:t>
    </dgm:pt>
    <dgm:pt modelId="{DFF1E1DA-59D1-46BB-A0A5-351E64E62D5B}" type="sibTrans" cxnId="{FB59969D-3B1C-4753-AD62-4AE3E757EF85}">
      <dgm:prSet/>
      <dgm:spPr/>
      <dgm:t>
        <a:bodyPr/>
        <a:lstStyle/>
        <a:p>
          <a:endParaRPr lang="ru-RU"/>
        </a:p>
      </dgm:t>
    </dgm:pt>
    <dgm:pt modelId="{D58FF8E0-2C9D-46CF-95FA-7DB5AF6FBFCC}">
      <dgm:prSet phldrT="[Text]" custT="1"/>
      <dgm:spPr/>
      <dgm:t>
        <a:bodyPr lIns="0" tIns="0" rIns="0" bIns="0"/>
        <a:lstStyle/>
        <a:p>
          <a:r>
            <a:rPr lang="ru-RU" sz="1100" smtClean="0"/>
            <a:t>Опоры-ходунки</a:t>
          </a:r>
          <a:endParaRPr lang="ru-RU" sz="1100" spc="-10" baseline="0" dirty="0"/>
        </a:p>
      </dgm:t>
    </dgm:pt>
    <dgm:pt modelId="{5F42E8FF-DCE3-45E0-80A0-C89BA35FB3CE}" type="parTrans" cxnId="{7CDF584E-7FC6-4D88-9807-189CA4F2B680}">
      <dgm:prSet custT="1"/>
      <dgm:spPr/>
      <dgm:t>
        <a:bodyPr/>
        <a:lstStyle/>
        <a:p>
          <a:endParaRPr lang="ru-RU" sz="1100"/>
        </a:p>
      </dgm:t>
    </dgm:pt>
    <dgm:pt modelId="{5AA5714A-7BD5-42D0-A802-41C45BEFAF3B}" type="sibTrans" cxnId="{7CDF584E-7FC6-4D88-9807-189CA4F2B680}">
      <dgm:prSet/>
      <dgm:spPr/>
      <dgm:t>
        <a:bodyPr/>
        <a:lstStyle/>
        <a:p>
          <a:endParaRPr lang="ru-RU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82437" custScaleY="190793"/>
      <dgm:spPr/>
      <dgm:t>
        <a:bodyPr/>
        <a:lstStyle/>
        <a:p>
          <a:endParaRPr lang="ru-RU"/>
        </a:p>
      </dgm:t>
    </dgm:pt>
    <dgm:pt modelId="{E09D1B4B-09AE-4B1F-A409-CE344F8F9185}" type="pres">
      <dgm:prSet presAssocID="{ED3CCD02-8D75-4A08-AD85-C5F828B29313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79A2186A-8429-4E95-A4D2-214813090081}" type="pres">
      <dgm:prSet presAssocID="{ED3CCD02-8D75-4A08-AD85-C5F828B29313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60779230-642B-46DB-B5CA-FC2220C38859}" type="pres">
      <dgm:prSet presAssocID="{813DB034-1CFA-4CE1-8536-6BC256192226}" presName="node" presStyleLbl="node1" presStyleIdx="0" presStyleCnt="11" custScaleX="167453" custScaleY="16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3F644-A37B-4263-BDD3-7D4AECF93436}" type="pres">
      <dgm:prSet presAssocID="{5418FCE5-0AC2-479F-8F47-D35F7A60BD8D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AF2E0478-D773-4966-9A95-8E70AD7139B7}" type="pres">
      <dgm:prSet presAssocID="{5418FCE5-0AC2-479F-8F47-D35F7A60BD8D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8FE55D76-69B8-469D-BE4A-A0F9F69D5110}" type="pres">
      <dgm:prSet presAssocID="{6461E40C-FAF1-4C11-9CA4-01B7756558A8}" presName="node" presStyleLbl="node1" presStyleIdx="1" presStyleCnt="11" custScaleX="167453" custScaleY="16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060FA-8586-4175-B442-AF86B44EA328}" type="pres">
      <dgm:prSet presAssocID="{5F42E8FF-DCE3-45E0-80A0-C89BA35FB3CE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0CA4D39E-53DE-4645-8439-D3A928E8AA2B}" type="pres">
      <dgm:prSet presAssocID="{5F42E8FF-DCE3-45E0-80A0-C89BA35FB3CE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25C37AF-7AC6-4D71-91BF-F2E2C267AB9F}" type="pres">
      <dgm:prSet presAssocID="{D58FF8E0-2C9D-46CF-95FA-7DB5AF6FBFCC}" presName="node" presStyleLbl="node1" presStyleIdx="2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FDE60-5A66-47CD-855C-10B0ABFAFF6D}" type="pres">
      <dgm:prSet presAssocID="{E1D6882F-7F41-4B9B-8326-079D0B7775D3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D9C29361-9907-4AA5-9D4C-465D8E4516DA}" type="pres">
      <dgm:prSet presAssocID="{E1D6882F-7F41-4B9B-8326-079D0B7775D3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492A8904-4F29-41B2-8DF6-9E5DB43B598E}" type="pres">
      <dgm:prSet presAssocID="{9A038BAD-1DAA-4E08-AF5C-7A535C3A31A3}" presName="node" presStyleLbl="node1" presStyleIdx="3" presStyleCnt="11" custScaleX="167453" custScaleY="16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BEB95-5498-4076-A7AD-52EA2D6058A0}" type="pres">
      <dgm:prSet presAssocID="{8F21B166-5620-46A8-A5DD-72EAE361E61D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8C992717-B056-4E89-850B-547F00D86B47}" type="pres">
      <dgm:prSet presAssocID="{8F21B166-5620-46A8-A5DD-72EAE361E61D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A0AE6ABD-EFF8-41C2-907C-790C07DF522C}" type="pres">
      <dgm:prSet presAssocID="{C2B16F5E-4FD9-4E6C-984C-5FB34252F788}" presName="node" presStyleLbl="node1" presStyleIdx="4" presStyleCnt="11" custScaleX="167453" custScaleY="16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837BE-17B8-4182-9DFB-0E59AC4A198D}" type="pres">
      <dgm:prSet presAssocID="{B03C2B03-44F1-4C4D-BA74-311349762F93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0DA89FAA-667E-468D-8F16-978DC6A595C1}" type="pres">
      <dgm:prSet presAssocID="{B03C2B03-44F1-4C4D-BA74-311349762F93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499465B6-D7E6-4B50-98EF-6B5C985BFB75}" type="pres">
      <dgm:prSet presAssocID="{F1E9D10F-4A6C-44FF-A3E2-4D74B31DA56A}" presName="node" presStyleLbl="node1" presStyleIdx="5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02B3D-CE6E-4F1A-A8B9-E83D473CB5CC}" type="pres">
      <dgm:prSet presAssocID="{607A59EB-8F47-4221-B6FF-B4FEB0A4A468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B25ED8B9-28A9-400B-9A46-A6C25F432073}" type="pres">
      <dgm:prSet presAssocID="{607A59EB-8F47-4221-B6FF-B4FEB0A4A468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D1D15AC5-5D59-487A-A59B-90F849F70F49}" type="pres">
      <dgm:prSet presAssocID="{A3B0720F-D402-4430-8C49-3083164A9904}" presName="node" presStyleLbl="node1" presStyleIdx="6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EE0F8-4AD8-475F-A194-16D4E331269D}" type="pres">
      <dgm:prSet presAssocID="{D53BB77C-F5D2-4099-BA11-50A8C96E195D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82133C03-E94A-4A05-88F4-2783ECA3038E}" type="pres">
      <dgm:prSet presAssocID="{D53BB77C-F5D2-4099-BA11-50A8C96E195D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975A8E3A-0164-4FD6-832B-F0A8447A7846}" type="pres">
      <dgm:prSet presAssocID="{A471206E-1421-4EBC-AB6F-23B684E7E5C6}" presName="node" presStyleLbl="node1" presStyleIdx="7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FD08-7182-4972-A162-69F0C25808DF}" type="pres">
      <dgm:prSet presAssocID="{8CBC1CBF-8CE3-4101-A1AC-7FDEB29CB490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D8D26C2D-44F7-4A25-A9C0-200924D3B52B}" type="pres">
      <dgm:prSet presAssocID="{8CBC1CBF-8CE3-4101-A1AC-7FDEB29CB490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7EDD791-4929-48F5-9ADB-4DA4F536D582}" type="pres">
      <dgm:prSet presAssocID="{367C18BA-6232-48E0-A671-30F5665EBFB9}" presName="node" presStyleLbl="node1" presStyleIdx="8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2F57F-AB0B-4D15-B7F2-3F869A4AA5B9}" type="pres">
      <dgm:prSet presAssocID="{94EDA9D0-2A0A-4E25-A065-CD268861CAD6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F1AB1C4A-3E87-4BFE-AAD4-DEAEC434F4A0}" type="pres">
      <dgm:prSet presAssocID="{94EDA9D0-2A0A-4E25-A065-CD268861CAD6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7ECE36AB-9D0C-4890-BF71-AC9966DC8D56}" type="pres">
      <dgm:prSet presAssocID="{2060BD32-B0DB-4324-AB3B-F34A770C3D40}" presName="node" presStyleLbl="node1" presStyleIdx="9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D7A1-8C98-4DF9-A1EC-96424CCD0E03}" type="pres">
      <dgm:prSet presAssocID="{A31273DA-E7F7-4627-BB65-AFECE5BE368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F0BE7DCC-3E6A-40EE-A538-554E57C09EF0}" type="pres">
      <dgm:prSet presAssocID="{A31273DA-E7F7-4627-BB65-AFECE5BE368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7F76CB23-F482-42DB-986D-93F886C4CF12}" type="pres">
      <dgm:prSet presAssocID="{8B368ABA-5098-4F97-88EE-F88F3F6851D8}" presName="node" presStyleLbl="node1" presStyleIdx="10" presStyleCnt="11" custScaleX="142388" custScaleY="14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EBCF0-E3B8-4572-9DFA-F9B14A9EA200}" type="presOf" srcId="{5418FCE5-0AC2-479F-8F47-D35F7A60BD8D}" destId="{AF2E0478-D773-4966-9A95-8E70AD7139B7}" srcOrd="1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15B35C24-BD42-4415-AA21-FBF9FC791881}" type="presOf" srcId="{5F42E8FF-DCE3-45E0-80A0-C89BA35FB3CE}" destId="{0CA4D39E-53DE-4645-8439-D3A928E8AA2B}" srcOrd="1" destOrd="0" presId="urn:microsoft.com/office/officeart/2005/8/layout/radial5"/>
    <dgm:cxn modelId="{8A670522-1E03-46F6-A7EC-9080024CA1C0}" type="presOf" srcId="{6461E40C-FAF1-4C11-9CA4-01B7756558A8}" destId="{8FE55D76-69B8-469D-BE4A-A0F9F69D5110}" srcOrd="0" destOrd="0" presId="urn:microsoft.com/office/officeart/2005/8/layout/radial5"/>
    <dgm:cxn modelId="{E657A59C-6D69-416B-A063-4F338BF97248}" srcId="{D3864EA6-13E7-440F-948B-8118F5878A44}" destId="{A3B0720F-D402-4430-8C49-3083164A9904}" srcOrd="6" destOrd="0" parTransId="{607A59EB-8F47-4221-B6FF-B4FEB0A4A468}" sibTransId="{2CD59695-74AB-446B-BD34-0E67CCCD17FD}"/>
    <dgm:cxn modelId="{C5BF5778-1E1A-442B-AC55-CFA6E6E77EE2}" type="presOf" srcId="{8F21B166-5620-46A8-A5DD-72EAE361E61D}" destId="{8C992717-B056-4E89-850B-547F00D86B47}" srcOrd="1" destOrd="0" presId="urn:microsoft.com/office/officeart/2005/8/layout/radial5"/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02B4545A-98DC-4540-A72C-5EB6859368CF}" type="presOf" srcId="{D53BB77C-F5D2-4099-BA11-50A8C96E195D}" destId="{82133C03-E94A-4A05-88F4-2783ECA3038E}" srcOrd="1" destOrd="0" presId="urn:microsoft.com/office/officeart/2005/8/layout/radial5"/>
    <dgm:cxn modelId="{2902BB64-31F2-48D6-B665-880D62F3AB9B}" type="presOf" srcId="{607A59EB-8F47-4221-B6FF-B4FEB0A4A468}" destId="{B25ED8B9-28A9-400B-9A46-A6C25F432073}" srcOrd="1" destOrd="0" presId="urn:microsoft.com/office/officeart/2005/8/layout/radial5"/>
    <dgm:cxn modelId="{3F103A4D-3B9A-4E4C-B59F-C5A89721CA1A}" type="presOf" srcId="{8F21B166-5620-46A8-A5DD-72EAE361E61D}" destId="{470BEB95-5498-4076-A7AD-52EA2D6058A0}" srcOrd="0" destOrd="0" presId="urn:microsoft.com/office/officeart/2005/8/layout/radial5"/>
    <dgm:cxn modelId="{FD4F34FA-B8A1-460D-BB55-C1DC2C4C4224}" type="presOf" srcId="{C2B16F5E-4FD9-4E6C-984C-5FB34252F788}" destId="{A0AE6ABD-EFF8-41C2-907C-790C07DF522C}" srcOrd="0" destOrd="0" presId="urn:microsoft.com/office/officeart/2005/8/layout/radial5"/>
    <dgm:cxn modelId="{FF71B87F-942B-4AC4-9150-EA435199B33B}" type="presOf" srcId="{D3864EA6-13E7-440F-948B-8118F5878A44}" destId="{7ADCFBEC-172E-41BB-B545-FE2085E0B744}" srcOrd="0" destOrd="0" presId="urn:microsoft.com/office/officeart/2005/8/layout/radial5"/>
    <dgm:cxn modelId="{A27E43DB-AD59-4EB5-AABA-438ACFC58934}" srcId="{D3864EA6-13E7-440F-948B-8118F5878A44}" destId="{A471206E-1421-4EBC-AB6F-23B684E7E5C6}" srcOrd="7" destOrd="0" parTransId="{D53BB77C-F5D2-4099-BA11-50A8C96E195D}" sibTransId="{8CC92242-C1D8-4647-BFF5-63A5CAC890C4}"/>
    <dgm:cxn modelId="{CE74AD81-2398-47C9-95A6-3C793D484C3D}" type="presOf" srcId="{E1D6882F-7F41-4B9B-8326-079D0B7775D3}" destId="{D9C29361-9907-4AA5-9D4C-465D8E4516DA}" srcOrd="1" destOrd="0" presId="urn:microsoft.com/office/officeart/2005/8/layout/radial5"/>
    <dgm:cxn modelId="{3E8B6D92-BED0-409D-83F0-FDDFFAC1A7AE}" type="presOf" srcId="{F1E9D10F-4A6C-44FF-A3E2-4D74B31DA56A}" destId="{499465B6-D7E6-4B50-98EF-6B5C985BFB75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04902C21-4D2C-4F92-A4E4-9DF5876CC0FE}" type="presOf" srcId="{607A59EB-8F47-4221-B6FF-B4FEB0A4A468}" destId="{DE302B3D-CE6E-4F1A-A8B9-E83D473CB5CC}" srcOrd="0" destOrd="0" presId="urn:microsoft.com/office/officeart/2005/8/layout/radial5"/>
    <dgm:cxn modelId="{A4134E67-4945-4E9D-92CC-00D5872D5B81}" type="presOf" srcId="{8CBC1CBF-8CE3-4101-A1AC-7FDEB29CB490}" destId="{D8D26C2D-44F7-4A25-A9C0-200924D3B52B}" srcOrd="1" destOrd="0" presId="urn:microsoft.com/office/officeart/2005/8/layout/radial5"/>
    <dgm:cxn modelId="{0E40ADA3-1038-489C-9F54-20D3641B3344}" type="presOf" srcId="{94EDA9D0-2A0A-4E25-A065-CD268861CAD6}" destId="{F1AB1C4A-3E87-4BFE-AAD4-DEAEC434F4A0}" srcOrd="1" destOrd="0" presId="urn:microsoft.com/office/officeart/2005/8/layout/radial5"/>
    <dgm:cxn modelId="{E7E6C657-EEBC-4742-854B-6D2F39B49C78}" type="presOf" srcId="{D53BB77C-F5D2-4099-BA11-50A8C96E195D}" destId="{63AEE0F8-4AD8-475F-A194-16D4E331269D}" srcOrd="0" destOrd="0" presId="urn:microsoft.com/office/officeart/2005/8/layout/radial5"/>
    <dgm:cxn modelId="{AB71DE69-F4BD-49F7-A31B-F4B4EFAA3B46}" type="presOf" srcId="{A471206E-1421-4EBC-AB6F-23B684E7E5C6}" destId="{975A8E3A-0164-4FD6-832B-F0A8447A7846}" srcOrd="0" destOrd="0" presId="urn:microsoft.com/office/officeart/2005/8/layout/radial5"/>
    <dgm:cxn modelId="{397F493B-92D4-4BE9-9A5D-FA475BFD7572}" type="presOf" srcId="{94EDA9D0-2A0A-4E25-A065-CD268861CAD6}" destId="{5682F57F-AB0B-4D15-B7F2-3F869A4AA5B9}" srcOrd="0" destOrd="0" presId="urn:microsoft.com/office/officeart/2005/8/layout/radial5"/>
    <dgm:cxn modelId="{0D04F851-FB9B-43C5-9467-884F7BCB34BD}" type="presOf" srcId="{2060BD32-B0DB-4324-AB3B-F34A770C3D40}" destId="{7ECE36AB-9D0C-4890-BF71-AC9966DC8D56}" srcOrd="0" destOrd="0" presId="urn:microsoft.com/office/officeart/2005/8/layout/radial5"/>
    <dgm:cxn modelId="{6FB541F6-1C90-42A2-96A3-660A92976D99}" type="presOf" srcId="{367C18BA-6232-48E0-A671-30F5665EBFB9}" destId="{87EDD791-4929-48F5-9ADB-4DA4F536D582}" srcOrd="0" destOrd="0" presId="urn:microsoft.com/office/officeart/2005/8/layout/radial5"/>
    <dgm:cxn modelId="{5594F817-F71B-49B4-8015-BF1FF0E7739E}" type="presOf" srcId="{8B368ABA-5098-4F97-88EE-F88F3F6851D8}" destId="{7F76CB23-F482-42DB-986D-93F886C4CF12}" srcOrd="0" destOrd="0" presId="urn:microsoft.com/office/officeart/2005/8/layout/radial5"/>
    <dgm:cxn modelId="{57F46671-DB2F-459B-810F-56EE918D6A90}" type="presOf" srcId="{5418FCE5-0AC2-479F-8F47-D35F7A60BD8D}" destId="{4873F644-A37B-4263-BDD3-7D4AECF93436}" srcOrd="0" destOrd="0" presId="urn:microsoft.com/office/officeart/2005/8/layout/radial5"/>
    <dgm:cxn modelId="{697DE045-5304-48A4-9114-9E56ABFBCE23}" type="presOf" srcId="{ED3CCD02-8D75-4A08-AD85-C5F828B29313}" destId="{79A2186A-8429-4E95-A4D2-214813090081}" srcOrd="1" destOrd="0" presId="urn:microsoft.com/office/officeart/2005/8/layout/radial5"/>
    <dgm:cxn modelId="{A2B6375E-FAA8-425B-A251-7E9342BF405E}" type="presOf" srcId="{8CBC1CBF-8CE3-4101-A1AC-7FDEB29CB490}" destId="{C4EEFD08-7182-4972-A162-69F0C25808DF}" srcOrd="0" destOrd="0" presId="urn:microsoft.com/office/officeart/2005/8/layout/radial5"/>
    <dgm:cxn modelId="{FC1FD8DE-B1AF-49B5-9060-94BC5FCC314C}" type="presOf" srcId="{A31273DA-E7F7-4627-BB65-AFECE5BE3688}" destId="{F0BE7DCC-3E6A-40EE-A538-554E57C09EF0}" srcOrd="1" destOrd="0" presId="urn:microsoft.com/office/officeart/2005/8/layout/radial5"/>
    <dgm:cxn modelId="{EDBB428D-44EF-4DC1-A27F-7CE0EB83DC90}" type="presOf" srcId="{A3B0720F-D402-4430-8C49-3083164A9904}" destId="{D1D15AC5-5D59-487A-A59B-90F849F70F49}" srcOrd="0" destOrd="0" presId="urn:microsoft.com/office/officeart/2005/8/layout/radial5"/>
    <dgm:cxn modelId="{7CDF584E-7FC6-4D88-9807-189CA4F2B680}" srcId="{D3864EA6-13E7-440F-948B-8118F5878A44}" destId="{D58FF8E0-2C9D-46CF-95FA-7DB5AF6FBFCC}" srcOrd="2" destOrd="0" parTransId="{5F42E8FF-DCE3-45E0-80A0-C89BA35FB3CE}" sibTransId="{5AA5714A-7BD5-42D0-A802-41C45BEFAF3B}"/>
    <dgm:cxn modelId="{1951CBFB-EB20-415F-BBDE-9AD005DC3798}" type="presOf" srcId="{E1D6882F-7F41-4B9B-8326-079D0B7775D3}" destId="{FB0FDE60-5A66-47CD-855C-10B0ABFAFF6D}" srcOrd="0" destOrd="0" presId="urn:microsoft.com/office/officeart/2005/8/layout/radial5"/>
    <dgm:cxn modelId="{BE957D08-CF9A-4F05-A17A-C19F3BA7D3F2}" type="presOf" srcId="{9A038BAD-1DAA-4E08-AF5C-7A535C3A31A3}" destId="{492A8904-4F29-41B2-8DF6-9E5DB43B598E}" srcOrd="0" destOrd="0" presId="urn:microsoft.com/office/officeart/2005/8/layout/radial5"/>
    <dgm:cxn modelId="{00493602-4D23-47BD-9886-9EC20A576BD5}" type="presOf" srcId="{5F42E8FF-DCE3-45E0-80A0-C89BA35FB3CE}" destId="{9D5060FA-8586-4175-B442-AF86B44EA328}" srcOrd="0" destOrd="0" presId="urn:microsoft.com/office/officeart/2005/8/layout/radial5"/>
    <dgm:cxn modelId="{2F197C40-D898-4D12-917B-C5E031FDCA26}" type="presOf" srcId="{A31273DA-E7F7-4627-BB65-AFECE5BE3688}" destId="{E518D7A1-8C98-4DF9-A1EC-96424CCD0E03}" srcOrd="0" destOrd="0" presId="urn:microsoft.com/office/officeart/2005/8/layout/radial5"/>
    <dgm:cxn modelId="{1369DD13-74CD-43D2-BC6E-085C77F26378}" type="presOf" srcId="{19675BB5-4BE3-4E06-B2B3-AAA3D107C1A8}" destId="{EB09D521-9D02-4B4D-80CB-EB847731A63E}" srcOrd="0" destOrd="0" presId="urn:microsoft.com/office/officeart/2005/8/layout/radial5"/>
    <dgm:cxn modelId="{EAC0C990-73FC-4281-B0A0-360B4840B8D7}" type="presOf" srcId="{ED3CCD02-8D75-4A08-AD85-C5F828B29313}" destId="{E09D1B4B-09AE-4B1F-A409-CE344F8F9185}" srcOrd="0" destOrd="0" presId="urn:microsoft.com/office/officeart/2005/8/layout/radial5"/>
    <dgm:cxn modelId="{CB9418D3-903E-43E1-8E09-C051CB67AD5D}" srcId="{D3864EA6-13E7-440F-948B-8118F5878A44}" destId="{2060BD32-B0DB-4324-AB3B-F34A770C3D40}" srcOrd="9" destOrd="0" parTransId="{94EDA9D0-2A0A-4E25-A065-CD268861CAD6}" sibTransId="{7F3F4237-3C1C-4C34-9E95-57DF29BDC4DD}"/>
    <dgm:cxn modelId="{FB59969D-3B1C-4753-AD62-4AE3E757EF85}" srcId="{D3864EA6-13E7-440F-948B-8118F5878A44}" destId="{8B368ABA-5098-4F97-88EE-F88F3F6851D8}" srcOrd="10" destOrd="0" parTransId="{A31273DA-E7F7-4627-BB65-AFECE5BE3688}" sibTransId="{DFF1E1DA-59D1-46BB-A0A5-351E64E62D5B}"/>
    <dgm:cxn modelId="{B0ABA254-ECA2-42E5-81C5-5334AB295873}" srcId="{D3864EA6-13E7-440F-948B-8118F5878A44}" destId="{367C18BA-6232-48E0-A671-30F5665EBFB9}" srcOrd="8" destOrd="0" parTransId="{8CBC1CBF-8CE3-4101-A1AC-7FDEB29CB490}" sibTransId="{0C827743-D580-4883-B5F4-65EAC0DDA0DF}"/>
    <dgm:cxn modelId="{933994AE-7B64-49CF-8EE5-0B1389EDAC00}" type="presOf" srcId="{B03C2B03-44F1-4C4D-BA74-311349762F93}" destId="{F0F837BE-17B8-4182-9DFB-0E59AC4A198D}" srcOrd="0" destOrd="0" presId="urn:microsoft.com/office/officeart/2005/8/layout/radial5"/>
    <dgm:cxn modelId="{205CB716-7557-4E94-9D45-124E049F0008}" type="presOf" srcId="{813DB034-1CFA-4CE1-8536-6BC256192226}" destId="{60779230-642B-46DB-B5CA-FC2220C38859}" srcOrd="0" destOrd="0" presId="urn:microsoft.com/office/officeart/2005/8/layout/radial5"/>
    <dgm:cxn modelId="{DC4BA586-FE49-4C86-B53C-99438243FA33}" type="presOf" srcId="{B03C2B03-44F1-4C4D-BA74-311349762F93}" destId="{0DA89FAA-667E-468D-8F16-978DC6A595C1}" srcOrd="1" destOrd="0" presId="urn:microsoft.com/office/officeart/2005/8/layout/radial5"/>
    <dgm:cxn modelId="{33124725-EA64-43C3-9AA3-9A225F0262EF}" type="presOf" srcId="{D58FF8E0-2C9D-46CF-95FA-7DB5AF6FBFCC}" destId="{D25C37AF-7AC6-4D71-91BF-F2E2C267AB9F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3842D735-6368-4F71-997A-59FBCE6E800B}" srcId="{D3864EA6-13E7-440F-948B-8118F5878A44}" destId="{F1E9D10F-4A6C-44FF-A3E2-4D74B31DA56A}" srcOrd="5" destOrd="0" parTransId="{B03C2B03-44F1-4C4D-BA74-311349762F93}" sibTransId="{BA517839-BAFB-4CED-89C7-0EC71B70DDB0}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95D21C54-96DD-4445-AB1C-BAACDECEC53B}" type="presParOf" srcId="{EB09D521-9D02-4B4D-80CB-EB847731A63E}" destId="{7ADCFBEC-172E-41BB-B545-FE2085E0B744}" srcOrd="0" destOrd="0" presId="urn:microsoft.com/office/officeart/2005/8/layout/radial5"/>
    <dgm:cxn modelId="{4F4F5280-305D-4F33-90FE-0D1026EAF88A}" type="presParOf" srcId="{EB09D521-9D02-4B4D-80CB-EB847731A63E}" destId="{E09D1B4B-09AE-4B1F-A409-CE344F8F9185}" srcOrd="1" destOrd="0" presId="urn:microsoft.com/office/officeart/2005/8/layout/radial5"/>
    <dgm:cxn modelId="{64AE92B9-E975-422D-87CD-0D5CC7957FA7}" type="presParOf" srcId="{E09D1B4B-09AE-4B1F-A409-CE344F8F9185}" destId="{79A2186A-8429-4E95-A4D2-214813090081}" srcOrd="0" destOrd="0" presId="urn:microsoft.com/office/officeart/2005/8/layout/radial5"/>
    <dgm:cxn modelId="{D261E040-24F8-4491-BF73-33E2DC45BD81}" type="presParOf" srcId="{EB09D521-9D02-4B4D-80CB-EB847731A63E}" destId="{60779230-642B-46DB-B5CA-FC2220C38859}" srcOrd="2" destOrd="0" presId="urn:microsoft.com/office/officeart/2005/8/layout/radial5"/>
    <dgm:cxn modelId="{78124A34-533F-417B-BAF5-F4F547E1089F}" type="presParOf" srcId="{EB09D521-9D02-4B4D-80CB-EB847731A63E}" destId="{4873F644-A37B-4263-BDD3-7D4AECF93436}" srcOrd="3" destOrd="0" presId="urn:microsoft.com/office/officeart/2005/8/layout/radial5"/>
    <dgm:cxn modelId="{DEC9B593-A927-4FEB-9975-81F19F754E07}" type="presParOf" srcId="{4873F644-A37B-4263-BDD3-7D4AECF93436}" destId="{AF2E0478-D773-4966-9A95-8E70AD7139B7}" srcOrd="0" destOrd="0" presId="urn:microsoft.com/office/officeart/2005/8/layout/radial5"/>
    <dgm:cxn modelId="{85653132-CE70-494A-BB81-43258FD713EA}" type="presParOf" srcId="{EB09D521-9D02-4B4D-80CB-EB847731A63E}" destId="{8FE55D76-69B8-469D-BE4A-A0F9F69D5110}" srcOrd="4" destOrd="0" presId="urn:microsoft.com/office/officeart/2005/8/layout/radial5"/>
    <dgm:cxn modelId="{377AAAFA-FCAB-4295-89FB-792BB9CA06B7}" type="presParOf" srcId="{EB09D521-9D02-4B4D-80CB-EB847731A63E}" destId="{9D5060FA-8586-4175-B442-AF86B44EA328}" srcOrd="5" destOrd="0" presId="urn:microsoft.com/office/officeart/2005/8/layout/radial5"/>
    <dgm:cxn modelId="{701E668A-10B5-4742-B16C-BB9CC6D39C09}" type="presParOf" srcId="{9D5060FA-8586-4175-B442-AF86B44EA328}" destId="{0CA4D39E-53DE-4645-8439-D3A928E8AA2B}" srcOrd="0" destOrd="0" presId="urn:microsoft.com/office/officeart/2005/8/layout/radial5"/>
    <dgm:cxn modelId="{13963223-4ED4-4555-935E-0A45A5EB06AC}" type="presParOf" srcId="{EB09D521-9D02-4B4D-80CB-EB847731A63E}" destId="{D25C37AF-7AC6-4D71-91BF-F2E2C267AB9F}" srcOrd="6" destOrd="0" presId="urn:microsoft.com/office/officeart/2005/8/layout/radial5"/>
    <dgm:cxn modelId="{258D0A85-3C1F-442A-8F7F-124D04A4E8DD}" type="presParOf" srcId="{EB09D521-9D02-4B4D-80CB-EB847731A63E}" destId="{FB0FDE60-5A66-47CD-855C-10B0ABFAFF6D}" srcOrd="7" destOrd="0" presId="urn:microsoft.com/office/officeart/2005/8/layout/radial5"/>
    <dgm:cxn modelId="{8B25A823-676D-424D-A64C-F74D2DF34AAE}" type="presParOf" srcId="{FB0FDE60-5A66-47CD-855C-10B0ABFAFF6D}" destId="{D9C29361-9907-4AA5-9D4C-465D8E4516DA}" srcOrd="0" destOrd="0" presId="urn:microsoft.com/office/officeart/2005/8/layout/radial5"/>
    <dgm:cxn modelId="{89435358-D44C-4384-A4FC-DB79A814AD30}" type="presParOf" srcId="{EB09D521-9D02-4B4D-80CB-EB847731A63E}" destId="{492A8904-4F29-41B2-8DF6-9E5DB43B598E}" srcOrd="8" destOrd="0" presId="urn:microsoft.com/office/officeart/2005/8/layout/radial5"/>
    <dgm:cxn modelId="{A45E5F24-BED5-422C-85C4-C6FECBBEA7D4}" type="presParOf" srcId="{EB09D521-9D02-4B4D-80CB-EB847731A63E}" destId="{470BEB95-5498-4076-A7AD-52EA2D6058A0}" srcOrd="9" destOrd="0" presId="urn:microsoft.com/office/officeart/2005/8/layout/radial5"/>
    <dgm:cxn modelId="{34FC8291-FBBE-42F4-B4AF-A5EC582E31C0}" type="presParOf" srcId="{470BEB95-5498-4076-A7AD-52EA2D6058A0}" destId="{8C992717-B056-4E89-850B-547F00D86B47}" srcOrd="0" destOrd="0" presId="urn:microsoft.com/office/officeart/2005/8/layout/radial5"/>
    <dgm:cxn modelId="{E2A207EF-2D19-406B-BA35-F22D96B8ECC8}" type="presParOf" srcId="{EB09D521-9D02-4B4D-80CB-EB847731A63E}" destId="{A0AE6ABD-EFF8-41C2-907C-790C07DF522C}" srcOrd="10" destOrd="0" presId="urn:microsoft.com/office/officeart/2005/8/layout/radial5"/>
    <dgm:cxn modelId="{817A11AE-D95F-4040-B2FC-3D79FE4A4E9D}" type="presParOf" srcId="{EB09D521-9D02-4B4D-80CB-EB847731A63E}" destId="{F0F837BE-17B8-4182-9DFB-0E59AC4A198D}" srcOrd="11" destOrd="0" presId="urn:microsoft.com/office/officeart/2005/8/layout/radial5"/>
    <dgm:cxn modelId="{A4D7B4BC-6E32-4EC1-ADCF-EEB28EB4E284}" type="presParOf" srcId="{F0F837BE-17B8-4182-9DFB-0E59AC4A198D}" destId="{0DA89FAA-667E-468D-8F16-978DC6A595C1}" srcOrd="0" destOrd="0" presId="urn:microsoft.com/office/officeart/2005/8/layout/radial5"/>
    <dgm:cxn modelId="{B8D1808F-2D5D-4469-A748-BD4A31B89205}" type="presParOf" srcId="{EB09D521-9D02-4B4D-80CB-EB847731A63E}" destId="{499465B6-D7E6-4B50-98EF-6B5C985BFB75}" srcOrd="12" destOrd="0" presId="urn:microsoft.com/office/officeart/2005/8/layout/radial5"/>
    <dgm:cxn modelId="{4808149B-D724-46CB-B8BF-30C498E07570}" type="presParOf" srcId="{EB09D521-9D02-4B4D-80CB-EB847731A63E}" destId="{DE302B3D-CE6E-4F1A-A8B9-E83D473CB5CC}" srcOrd="13" destOrd="0" presId="urn:microsoft.com/office/officeart/2005/8/layout/radial5"/>
    <dgm:cxn modelId="{1B21A264-DCE4-4657-BE92-F708315B222D}" type="presParOf" srcId="{DE302B3D-CE6E-4F1A-A8B9-E83D473CB5CC}" destId="{B25ED8B9-28A9-400B-9A46-A6C25F432073}" srcOrd="0" destOrd="0" presId="urn:microsoft.com/office/officeart/2005/8/layout/radial5"/>
    <dgm:cxn modelId="{01CF8518-BD2A-4638-A691-02C319C91502}" type="presParOf" srcId="{EB09D521-9D02-4B4D-80CB-EB847731A63E}" destId="{D1D15AC5-5D59-487A-A59B-90F849F70F49}" srcOrd="14" destOrd="0" presId="urn:microsoft.com/office/officeart/2005/8/layout/radial5"/>
    <dgm:cxn modelId="{C9127890-641A-4CC2-B1AB-7B0786F1A60F}" type="presParOf" srcId="{EB09D521-9D02-4B4D-80CB-EB847731A63E}" destId="{63AEE0F8-4AD8-475F-A194-16D4E331269D}" srcOrd="15" destOrd="0" presId="urn:microsoft.com/office/officeart/2005/8/layout/radial5"/>
    <dgm:cxn modelId="{ECE88897-124B-47D7-AF96-7E2B184AA2EE}" type="presParOf" srcId="{63AEE0F8-4AD8-475F-A194-16D4E331269D}" destId="{82133C03-E94A-4A05-88F4-2783ECA3038E}" srcOrd="0" destOrd="0" presId="urn:microsoft.com/office/officeart/2005/8/layout/radial5"/>
    <dgm:cxn modelId="{D909E865-6A87-4595-A6E7-E07E8877302A}" type="presParOf" srcId="{EB09D521-9D02-4B4D-80CB-EB847731A63E}" destId="{975A8E3A-0164-4FD6-832B-F0A8447A7846}" srcOrd="16" destOrd="0" presId="urn:microsoft.com/office/officeart/2005/8/layout/radial5"/>
    <dgm:cxn modelId="{9CAF2579-207B-4FE7-930B-07289C453E00}" type="presParOf" srcId="{EB09D521-9D02-4B4D-80CB-EB847731A63E}" destId="{C4EEFD08-7182-4972-A162-69F0C25808DF}" srcOrd="17" destOrd="0" presId="urn:microsoft.com/office/officeart/2005/8/layout/radial5"/>
    <dgm:cxn modelId="{A7CF94EB-F11C-41CE-B90B-413A9DAB2050}" type="presParOf" srcId="{C4EEFD08-7182-4972-A162-69F0C25808DF}" destId="{D8D26C2D-44F7-4A25-A9C0-200924D3B52B}" srcOrd="0" destOrd="0" presId="urn:microsoft.com/office/officeart/2005/8/layout/radial5"/>
    <dgm:cxn modelId="{CEBB1504-58DB-44C3-8A7F-20F43E7C759B}" type="presParOf" srcId="{EB09D521-9D02-4B4D-80CB-EB847731A63E}" destId="{87EDD791-4929-48F5-9ADB-4DA4F536D582}" srcOrd="18" destOrd="0" presId="urn:microsoft.com/office/officeart/2005/8/layout/radial5"/>
    <dgm:cxn modelId="{9A3A0F88-C6DA-4DE9-B3D2-FA899D789087}" type="presParOf" srcId="{EB09D521-9D02-4B4D-80CB-EB847731A63E}" destId="{5682F57F-AB0B-4D15-B7F2-3F869A4AA5B9}" srcOrd="19" destOrd="0" presId="urn:microsoft.com/office/officeart/2005/8/layout/radial5"/>
    <dgm:cxn modelId="{75E7214E-BE2D-4F09-9009-0178B5F973F4}" type="presParOf" srcId="{5682F57F-AB0B-4D15-B7F2-3F869A4AA5B9}" destId="{F1AB1C4A-3E87-4BFE-AAD4-DEAEC434F4A0}" srcOrd="0" destOrd="0" presId="urn:microsoft.com/office/officeart/2005/8/layout/radial5"/>
    <dgm:cxn modelId="{70D56D2D-4A3E-43E8-94D1-F08D1C2A171A}" type="presParOf" srcId="{EB09D521-9D02-4B4D-80CB-EB847731A63E}" destId="{7ECE36AB-9D0C-4890-BF71-AC9966DC8D56}" srcOrd="20" destOrd="0" presId="urn:microsoft.com/office/officeart/2005/8/layout/radial5"/>
    <dgm:cxn modelId="{24E5C202-FEA4-4EA1-9A79-73D382600037}" type="presParOf" srcId="{EB09D521-9D02-4B4D-80CB-EB847731A63E}" destId="{E518D7A1-8C98-4DF9-A1EC-96424CCD0E03}" srcOrd="21" destOrd="0" presId="urn:microsoft.com/office/officeart/2005/8/layout/radial5"/>
    <dgm:cxn modelId="{AC7E1B78-8941-490B-924A-0F8DECFBE7B0}" type="presParOf" srcId="{E518D7A1-8C98-4DF9-A1EC-96424CCD0E03}" destId="{F0BE7DCC-3E6A-40EE-A538-554E57C09EF0}" srcOrd="0" destOrd="0" presId="urn:microsoft.com/office/officeart/2005/8/layout/radial5"/>
    <dgm:cxn modelId="{155ABA6A-A342-4F0E-BB08-F19D3210DDDD}" type="presParOf" srcId="{EB09D521-9D02-4B4D-80CB-EB847731A63E}" destId="{7F76CB23-F482-42DB-986D-93F886C4CF12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096345" y="1820535"/>
          <a:ext cx="2115040" cy="22119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Продукция</a:t>
          </a:r>
          <a:endParaRPr lang="ru-RU" sz="1050" kern="1200" dirty="0"/>
        </a:p>
      </dsp:txBody>
      <dsp:txXfrm>
        <a:off x="3406085" y="2144462"/>
        <a:ext cx="1495560" cy="1564059"/>
      </dsp:txXfrm>
    </dsp:sp>
    <dsp:sp modelId="{E09D1B4B-09AE-4B1F-A409-CE344F8F9185}">
      <dsp:nvSpPr>
        <dsp:cNvPr id="0" name=""/>
        <dsp:cNvSpPr/>
      </dsp:nvSpPr>
      <dsp:spPr>
        <a:xfrm rot="16200000">
          <a:off x="4046953" y="1377699"/>
          <a:ext cx="213822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79027" y="1508640"/>
        <a:ext cx="149675" cy="296603"/>
      </dsp:txXfrm>
    </dsp:sp>
    <dsp:sp modelId="{60779230-642B-46DB-B5CA-FC2220C38859}">
      <dsp:nvSpPr>
        <dsp:cNvPr id="0" name=""/>
        <dsp:cNvSpPr/>
      </dsp:nvSpPr>
      <dsp:spPr>
        <a:xfrm>
          <a:off x="3301736" y="-264811"/>
          <a:ext cx="1704257" cy="16819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Инвалидные коляски</a:t>
          </a:r>
          <a:endParaRPr lang="ru-RU" sz="1100" kern="1200" dirty="0"/>
        </a:p>
      </dsp:txBody>
      <dsp:txXfrm>
        <a:off x="3551319" y="-18501"/>
        <a:ext cx="1205091" cy="1189287"/>
      </dsp:txXfrm>
    </dsp:sp>
    <dsp:sp modelId="{4873F644-A37B-4263-BDD3-7D4AECF93436}">
      <dsp:nvSpPr>
        <dsp:cNvPr id="0" name=""/>
        <dsp:cNvSpPr/>
      </dsp:nvSpPr>
      <dsp:spPr>
        <a:xfrm rot="18163636">
          <a:off x="4742609" y="1592071"/>
          <a:ext cx="219981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757766" y="1718697"/>
        <a:ext cx="153987" cy="296603"/>
      </dsp:txXfrm>
    </dsp:sp>
    <dsp:sp modelId="{8FE55D76-69B8-469D-BE4A-A0F9F69D5110}">
      <dsp:nvSpPr>
        <dsp:cNvPr id="0" name=""/>
        <dsp:cNvSpPr/>
      </dsp:nvSpPr>
      <dsp:spPr>
        <a:xfrm>
          <a:off x="4572431" y="108298"/>
          <a:ext cx="1704257" cy="16819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Ступенькоходы</a:t>
          </a:r>
          <a:endParaRPr lang="ru-RU" sz="1100" kern="1200" spc="-10" baseline="0" dirty="0"/>
        </a:p>
      </dsp:txBody>
      <dsp:txXfrm>
        <a:off x="4822014" y="354608"/>
        <a:ext cx="1205091" cy="1189287"/>
      </dsp:txXfrm>
    </dsp:sp>
    <dsp:sp modelId="{9D5060FA-8586-4175-B442-AF86B44EA328}">
      <dsp:nvSpPr>
        <dsp:cNvPr id="0" name=""/>
        <dsp:cNvSpPr/>
      </dsp:nvSpPr>
      <dsp:spPr>
        <a:xfrm rot="20127273">
          <a:off x="5222020" y="2123498"/>
          <a:ext cx="297866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26058" y="2240926"/>
        <a:ext cx="208506" cy="296603"/>
      </dsp:txXfrm>
    </dsp:sp>
    <dsp:sp modelId="{D25C37AF-7AC6-4D71-91BF-F2E2C267AB9F}">
      <dsp:nvSpPr>
        <dsp:cNvPr id="0" name=""/>
        <dsp:cNvSpPr/>
      </dsp:nvSpPr>
      <dsp:spPr>
        <a:xfrm>
          <a:off x="5567239" y="1235043"/>
          <a:ext cx="1449157" cy="14301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Опоры-ходунки</a:t>
          </a:r>
          <a:endParaRPr lang="ru-RU" sz="1100" kern="1200" spc="-10" baseline="0" dirty="0"/>
        </a:p>
      </dsp:txBody>
      <dsp:txXfrm>
        <a:off x="5779463" y="1444484"/>
        <a:ext cx="1024709" cy="1011274"/>
      </dsp:txXfrm>
    </dsp:sp>
    <dsp:sp modelId="{FB0FDE60-5A66-47CD-855C-10B0ABFAFF6D}">
      <dsp:nvSpPr>
        <dsp:cNvPr id="0" name=""/>
        <dsp:cNvSpPr/>
      </dsp:nvSpPr>
      <dsp:spPr>
        <a:xfrm rot="490909">
          <a:off x="5296161" y="2860326"/>
          <a:ext cx="233206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296517" y="2954215"/>
        <a:ext cx="163244" cy="296603"/>
      </dsp:txXfrm>
    </dsp:sp>
    <dsp:sp modelId="{492A8904-4F29-41B2-8DF6-9E5DB43B598E}">
      <dsp:nvSpPr>
        <dsp:cNvPr id="0" name=""/>
        <dsp:cNvSpPr/>
      </dsp:nvSpPr>
      <dsp:spPr>
        <a:xfrm>
          <a:off x="5628163" y="2420028"/>
          <a:ext cx="1704257" cy="16819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Разработка</a:t>
          </a:r>
        </a:p>
      </dsp:txBody>
      <dsp:txXfrm>
        <a:off x="5877746" y="2666338"/>
        <a:ext cx="1205091" cy="1189287"/>
      </dsp:txXfrm>
    </dsp:sp>
    <dsp:sp modelId="{470BEB95-5498-4076-A7AD-52EA2D6058A0}">
      <dsp:nvSpPr>
        <dsp:cNvPr id="0" name=""/>
        <dsp:cNvSpPr/>
      </dsp:nvSpPr>
      <dsp:spPr>
        <a:xfrm rot="2454545">
          <a:off x="5011396" y="3520099"/>
          <a:ext cx="225551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019660" y="3596810"/>
        <a:ext cx="157886" cy="296603"/>
      </dsp:txXfrm>
    </dsp:sp>
    <dsp:sp modelId="{A0AE6ABD-EFF8-41C2-907C-790C07DF522C}">
      <dsp:nvSpPr>
        <dsp:cNvPr id="0" name=""/>
        <dsp:cNvSpPr/>
      </dsp:nvSpPr>
      <dsp:spPr>
        <a:xfrm>
          <a:off x="5078012" y="3624690"/>
          <a:ext cx="1704257" cy="16819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Оборудование и аксессуары для создания «открытой среды»</a:t>
          </a:r>
          <a:endParaRPr lang="ru-RU" sz="1100" kern="1200" dirty="0"/>
        </a:p>
      </dsp:txBody>
      <dsp:txXfrm>
        <a:off x="5327595" y="3871000"/>
        <a:ext cx="1205091" cy="1189287"/>
      </dsp:txXfrm>
    </dsp:sp>
    <dsp:sp modelId="{F0F837BE-17B8-4182-9DFB-0E59AC4A198D}">
      <dsp:nvSpPr>
        <dsp:cNvPr id="0" name=""/>
        <dsp:cNvSpPr/>
      </dsp:nvSpPr>
      <dsp:spPr>
        <a:xfrm rot="4418182">
          <a:off x="4395924" y="3984435"/>
          <a:ext cx="282312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26340" y="4042670"/>
        <a:ext cx="197618" cy="296603"/>
      </dsp:txXfrm>
    </dsp:sp>
    <dsp:sp modelId="{499465B6-D7E6-4B50-98EF-6B5C985BFB75}">
      <dsp:nvSpPr>
        <dsp:cNvPr id="0" name=""/>
        <dsp:cNvSpPr/>
      </dsp:nvSpPr>
      <dsp:spPr>
        <a:xfrm>
          <a:off x="4091456" y="4466558"/>
          <a:ext cx="1449157" cy="14301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Хэндбайки</a:t>
          </a:r>
          <a:r>
            <a:rPr lang="ru-RU" sz="1100" kern="1200" dirty="0" smtClean="0"/>
            <a:t> (велосипеды на ручном ходу)</a:t>
          </a:r>
          <a:endParaRPr lang="ru-RU" sz="1100" kern="1200" dirty="0"/>
        </a:p>
      </dsp:txBody>
      <dsp:txXfrm>
        <a:off x="4303680" y="4675999"/>
        <a:ext cx="1024709" cy="1011274"/>
      </dsp:txXfrm>
    </dsp:sp>
    <dsp:sp modelId="{DE302B3D-CE6E-4F1A-A8B9-E83D473CB5CC}">
      <dsp:nvSpPr>
        <dsp:cNvPr id="0" name=""/>
        <dsp:cNvSpPr/>
      </dsp:nvSpPr>
      <dsp:spPr>
        <a:xfrm rot="6381818">
          <a:off x="3629493" y="3984435"/>
          <a:ext cx="282312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83771" y="4042670"/>
        <a:ext cx="197618" cy="296603"/>
      </dsp:txXfrm>
    </dsp:sp>
    <dsp:sp modelId="{D1D15AC5-5D59-487A-A59B-90F849F70F49}">
      <dsp:nvSpPr>
        <dsp:cNvPr id="0" name=""/>
        <dsp:cNvSpPr/>
      </dsp:nvSpPr>
      <dsp:spPr>
        <a:xfrm>
          <a:off x="2767116" y="4466558"/>
          <a:ext cx="1449157" cy="14301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Пляжи для инвалидов</a:t>
          </a:r>
          <a:endParaRPr lang="ru-RU" sz="1100" kern="1200" dirty="0"/>
        </a:p>
      </dsp:txBody>
      <dsp:txXfrm>
        <a:off x="2979340" y="4675999"/>
        <a:ext cx="1024709" cy="1011274"/>
      </dsp:txXfrm>
    </dsp:sp>
    <dsp:sp modelId="{63AEE0F8-4AD8-475F-A194-16D4E331269D}">
      <dsp:nvSpPr>
        <dsp:cNvPr id="0" name=""/>
        <dsp:cNvSpPr/>
      </dsp:nvSpPr>
      <dsp:spPr>
        <a:xfrm rot="8345455">
          <a:off x="2990688" y="3560380"/>
          <a:ext cx="292767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067792" y="3630489"/>
        <a:ext cx="204937" cy="296603"/>
      </dsp:txXfrm>
    </dsp:sp>
    <dsp:sp modelId="{975A8E3A-0164-4FD6-832B-F0A8447A7846}">
      <dsp:nvSpPr>
        <dsp:cNvPr id="0" name=""/>
        <dsp:cNvSpPr/>
      </dsp:nvSpPr>
      <dsp:spPr>
        <a:xfrm>
          <a:off x="1653010" y="3750566"/>
          <a:ext cx="1449157" cy="14301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Пандусы</a:t>
          </a:r>
          <a:endParaRPr lang="ru-RU" sz="1100" kern="1200" dirty="0"/>
        </a:p>
      </dsp:txBody>
      <dsp:txXfrm>
        <a:off x="1865234" y="3960007"/>
        <a:ext cx="1024709" cy="1011274"/>
      </dsp:txXfrm>
    </dsp:sp>
    <dsp:sp modelId="{C4EEFD08-7182-4972-A162-69F0C25808DF}">
      <dsp:nvSpPr>
        <dsp:cNvPr id="0" name=""/>
        <dsp:cNvSpPr/>
      </dsp:nvSpPr>
      <dsp:spPr>
        <a:xfrm rot="10309091">
          <a:off x="2683355" y="2869128"/>
          <a:ext cx="300790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773133" y="2961574"/>
        <a:ext cx="210553" cy="296603"/>
      </dsp:txXfrm>
    </dsp:sp>
    <dsp:sp modelId="{87EDD791-4929-48F5-9ADB-4DA4F536D582}">
      <dsp:nvSpPr>
        <dsp:cNvPr id="0" name=""/>
        <dsp:cNvSpPr/>
      </dsp:nvSpPr>
      <dsp:spPr>
        <a:xfrm>
          <a:off x="1102859" y="2545904"/>
          <a:ext cx="1449157" cy="14301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Специализированные санузлы</a:t>
          </a:r>
          <a:endParaRPr lang="ru-RU" sz="1100" kern="1200" dirty="0"/>
        </a:p>
      </dsp:txBody>
      <dsp:txXfrm>
        <a:off x="1315083" y="2755345"/>
        <a:ext cx="1024709" cy="1011274"/>
      </dsp:txXfrm>
    </dsp:sp>
    <dsp:sp modelId="{5682F57F-AB0B-4D15-B7F2-3F869A4AA5B9}">
      <dsp:nvSpPr>
        <dsp:cNvPr id="0" name=""/>
        <dsp:cNvSpPr/>
      </dsp:nvSpPr>
      <dsp:spPr>
        <a:xfrm rot="12272727">
          <a:off x="2787843" y="2123498"/>
          <a:ext cx="297866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873165" y="2240926"/>
        <a:ext cx="208506" cy="296603"/>
      </dsp:txXfrm>
    </dsp:sp>
    <dsp:sp modelId="{7ECE36AB-9D0C-4890-BF71-AC9966DC8D56}">
      <dsp:nvSpPr>
        <dsp:cNvPr id="0" name=""/>
        <dsp:cNvSpPr/>
      </dsp:nvSpPr>
      <dsp:spPr>
        <a:xfrm>
          <a:off x="1291332" y="1235043"/>
          <a:ext cx="1449157" cy="14301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6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Подъемные платформы</a:t>
          </a:r>
          <a:endParaRPr lang="ru-RU" sz="1100" kern="1200" dirty="0"/>
        </a:p>
      </dsp:txBody>
      <dsp:txXfrm>
        <a:off x="1503556" y="1444484"/>
        <a:ext cx="1024709" cy="1011274"/>
      </dsp:txXfrm>
    </dsp:sp>
    <dsp:sp modelId="{E518D7A1-8C98-4DF9-A1EC-96424CCD0E03}">
      <dsp:nvSpPr>
        <dsp:cNvPr id="0" name=""/>
        <dsp:cNvSpPr/>
      </dsp:nvSpPr>
      <dsp:spPr>
        <a:xfrm rot="14236364">
          <a:off x="3278522" y="1540516"/>
          <a:ext cx="286951" cy="4943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344835" y="1675593"/>
        <a:ext cx="200866" cy="296603"/>
      </dsp:txXfrm>
    </dsp:sp>
    <dsp:sp modelId="{7F76CB23-F482-42DB-986D-93F886C4CF12}">
      <dsp:nvSpPr>
        <dsp:cNvPr id="0" name=""/>
        <dsp:cNvSpPr/>
      </dsp:nvSpPr>
      <dsp:spPr>
        <a:xfrm>
          <a:off x="2158591" y="234174"/>
          <a:ext cx="1449157" cy="14301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Реабилитационное оборудование</a:t>
          </a:r>
          <a:endParaRPr lang="ru-RU" sz="1100" kern="1200" dirty="0"/>
        </a:p>
      </dsp:txBody>
      <dsp:txXfrm>
        <a:off x="2370815" y="443615"/>
        <a:ext cx="1024709" cy="101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24506C0-3FFE-45A5-803D-9F4FC5464A70}" type="datetimeFigureOut">
              <a:t>23.05.2018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8646707-6BBD-41A9-B4DF-0C76A73A2D2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8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Подготовьте слайды для приложения, если</a:t>
            </a:r>
            <a:r>
              <a:rPr lang="ru-RU" baseline="0" dirty="0" smtClean="0"/>
              <a:t> необходимы дополнительные подробности или слайды. Приложение также полезно, если презентация предназначена для распространения.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Какие зависимости</a:t>
            </a:r>
            <a:r>
              <a:rPr lang="ru-RU" baseline="0" dirty="0" smtClean="0"/>
              <a:t> влияют на временную шкалу, затраты и результаты этого </a:t>
            </a:r>
            <a:r>
              <a:rPr lang="ru-RU" baseline="0" smtClean="0"/>
              <a:t>проекта?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Какие зависимости</a:t>
            </a:r>
            <a:r>
              <a:rPr lang="ru-RU" baseline="0" dirty="0" smtClean="0"/>
              <a:t> влияют на временную шкалу, затраты и результаты этого </a:t>
            </a:r>
            <a:r>
              <a:rPr lang="ru-RU" baseline="0" smtClean="0"/>
              <a:t>проекта?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Подготовьте слайды для приложения, если</a:t>
            </a:r>
            <a:r>
              <a:rPr lang="ru-RU" baseline="0" dirty="0" smtClean="0"/>
              <a:t> необходимы дополнительные подробности или слайды. Приложение также полезно, если презентация предназначена для распространения.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следующих слайдах</a:t>
            </a:r>
            <a:r>
              <a:rPr lang="ru-RU" baseline="0" dirty="0" smtClean="0"/>
              <a:t> показано несколько примеров временной шкалы с использованием графических элементов SmartArt.</a:t>
            </a:r>
            <a:endParaRPr lang="ru-RU" dirty="0" smtClean="0"/>
          </a:p>
          <a:p>
            <a:r>
              <a:rPr lang="ru-RU" dirty="0" smtClean="0"/>
              <a:t>Включите временную шкалу для проекта, ясно указав вехи и</a:t>
            </a:r>
            <a:r>
              <a:rPr lang="ru-RU" baseline="0" dirty="0" smtClean="0"/>
              <a:t> важные даты </a:t>
            </a:r>
            <a:r>
              <a:rPr lang="ru-RU" dirty="0" smtClean="0"/>
              <a:t>и выделив текущее положение проекта.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Какие зависимости</a:t>
            </a:r>
            <a:r>
              <a:rPr lang="ru-RU" baseline="0" dirty="0" smtClean="0"/>
              <a:t> влияют на временную шкалу, затраты и результаты этого </a:t>
            </a:r>
            <a:r>
              <a:rPr lang="ru-RU" baseline="0" smtClean="0"/>
              <a:t>проекта?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 наличии более одной проблемы дублируйте этот слайд по мере необходимости.</a:t>
            </a:r>
          </a:p>
          <a:p>
            <a:r>
              <a:rPr lang="ru-RU" dirty="0" smtClean="0"/>
              <a:t>Этот слайд и связанные с ним слайды</a:t>
            </a:r>
            <a:r>
              <a:rPr lang="ru-RU" baseline="0" dirty="0" smtClean="0"/>
              <a:t> при необходимости можно переместить в приложение или скрыть.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следующих слайдах</a:t>
            </a:r>
            <a:r>
              <a:rPr lang="ru-RU" baseline="0" dirty="0" smtClean="0"/>
              <a:t> показано несколько примеров временной шкалы с использованием графических элементов SmartArt.</a:t>
            </a:r>
            <a:endParaRPr lang="ru-RU" dirty="0" smtClean="0"/>
          </a:p>
          <a:p>
            <a:r>
              <a:rPr lang="ru-RU" dirty="0" smtClean="0"/>
              <a:t>Включите временную шкалу для проекта, ясно указав вехи и</a:t>
            </a:r>
            <a:r>
              <a:rPr lang="ru-RU" baseline="0" dirty="0" smtClean="0"/>
              <a:t> важные даты </a:t>
            </a:r>
            <a:r>
              <a:rPr lang="ru-RU" dirty="0" smtClean="0"/>
              <a:t>и выделив текущее положение проекта.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23.05.2018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ru.wikipedia.org/wiki/%D0%A1%D0%BE%D1%86%D0%B8%D0%B0%D0%BB%D1%8C%D0%BD%D0%BE%D0%B5_%D0%BF%D1%80%D0%B5%D0%B4%D0%BF%D1%80%D0%B8%D0%BD%D0%B8%D0%BC%D0%B0%D1%82%D0%B5%D0%BB%D1%8C%D1%81%D1%82%D0%B2%D0%BE" TargetMode="External"/><Relationship Id="rId5" Type="http://schemas.openxmlformats.org/officeDocument/2006/relationships/hyperlink" Target="https://ru.wikipedia.org/wiki/%D0%9D%D0%B0%D1%88%D0%B5_%D0%B1%D1%83%D0%B4%D1%83%D1%89%D0%B5%D0%B5_(%D1%84%D0%BE%D0%BD%D0%B4)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15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31.jpeg"/><Relationship Id="rId4" Type="http://schemas.openxmlformats.org/officeDocument/2006/relationships/hyperlink" Target="http://www.nb-forum.ru/interesting/stories/musor-v-obmen-na-zdorovie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orum.ru/business/foreign-experience/ochki-17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orum.ru/news/fund-18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b-forum.ru/interesting/stories/ipostasi-veseljgj-voilok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hyperlink" Target="http://www.nb-forum.ru/interesting/stories/pandus-put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5" Type="http://schemas.openxmlformats.org/officeDocument/2006/relationships/hyperlink" Target="http://www.nb-forum.ru/tag/%D0%BF%D0%B5%D1%80%D0%BC%D1%81%D0%BA%D0%B8%D0%B9+%D0%BA%D1%80%D0%B0%D0%B9/" TargetMode="Externa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5" Type="http://schemas.openxmlformats.org/officeDocument/2006/relationships/image" Target="../media/image37.jpeg"/><Relationship Id="rId4" Type="http://schemas.openxmlformats.org/officeDocument/2006/relationships/hyperlink" Target="http://www.nb-forum.ru/tag/%D1%81%D1%80%D0%B5%D0%B4%D1%81%D1%82%D0%B2%D0%B0+%D1%80%D0%B5%D0%B0%D0%B1%D0%B8%D0%BB%D0%B8%D1%82%D0%B0%D1%86%D0%B8%D0%B8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://www.nb-forum.ru/tag/%D1%84%D0%BE%D0%BD%D0%B4+%22%D0%BD%D0%B0%D1%88%D0%B5+%D0%B1%D1%83%D0%B4%D1%83%D1%89%D0%B5%D0%B5%22/" TargetMode="External"/><Relationship Id="rId5" Type="http://schemas.openxmlformats.org/officeDocument/2006/relationships/hyperlink" Target="http://www.nb-forum.ru/tag/%D1%82%D1%80%D1%83%D0%B4%D0%BE%D1%83%D1%81%D1%82%D1%80%D0%BE%D0%B9%D1%81%D1%82%D0%B2%D0%BE+%D0%B8%D0%BD%D0%B2%D0%B0%D0%BB%D0%B8%D0%B4%D0%BE%D0%B2/" TargetMode="Externa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hyperlink" Target="http://www.nb-forum.ru/interesting/stories/igra-na-novy-lad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Relationship Id="rId5" Type="http://schemas.openxmlformats.org/officeDocument/2006/relationships/image" Target="../media/image41.jpeg"/><Relationship Id="rId4" Type="http://schemas.openxmlformats.org/officeDocument/2006/relationships/hyperlink" Target="http://www.nb-forum.ru/news/sotsialny-predprinimatel-2017-pobediteli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wheel.r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Relationship Id="rId5" Type="http://schemas.openxmlformats.org/officeDocument/2006/relationships/image" Target="../media/image44.jpeg"/><Relationship Id="rId4" Type="http://schemas.openxmlformats.org/officeDocument/2006/relationships/hyperlink" Target="http://www.nb-forum.ru/userfiles/file/DSC_3304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5" Type="http://schemas.openxmlformats.org/officeDocument/2006/relationships/image" Target="../media/image45.jpeg"/><Relationship Id="rId4" Type="http://schemas.openxmlformats.org/officeDocument/2006/relationships/hyperlink" Target="http://www.nb-forum.ru/userfiles/file/DSC_0480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orum.ru/userfiles/file/DSC_0462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orum.ru/userfiles/file/kVWM4BEIdzc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image" Target="../media/image5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orum.ru/interesting/stories/ded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476672"/>
            <a:ext cx="6444208" cy="33843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Социальное предпринимательство</a:t>
            </a:r>
            <a:br>
              <a:rPr lang="ru-RU" sz="4000" b="1" dirty="0" smtClean="0"/>
            </a:br>
            <a:r>
              <a:rPr lang="ru-RU" sz="4000" b="1" dirty="0" smtClean="0"/>
              <a:t> в России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944" y="2924944"/>
            <a:ext cx="3193143" cy="3236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5940581"/>
            <a:ext cx="1681538" cy="917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18373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Источник: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nb-forum.ru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impulsdobra.ru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4176464" cy="24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В</a:t>
            </a:r>
            <a:r>
              <a:rPr lang="ru-RU" sz="1600" b="1" dirty="0"/>
              <a:t> </a:t>
            </a:r>
            <a:r>
              <a:rPr lang="ru-RU" sz="2000" b="1" dirty="0"/>
              <a:t>Калининграде бизнесмен зарабатывает, покупая у горожан мусор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400" dirty="0"/>
              <a:t>Уволившись из такси, Олег Пауков занялся неожиданным делом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12976"/>
            <a:ext cx="8219256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Олег Пауков основал в Калининграде востребованный социально-экологический проект «Зеленое Дело», направленный на создание в регионе системы раздельного сбора и сортировки мусора.</a:t>
            </a:r>
          </a:p>
          <a:p>
            <a:r>
              <a:rPr lang="ru-RU" dirty="0"/>
              <a:t>С 2015 года к программе по переработке вторсырья присоединились свыше 1 тысячи домохозяйств, 50  культурных и образовательных учреждений, 20 организаций жилищно-коммунальной сферы. Собрано 136 тонн отходов, загрязняющих окружающую среду и наносящих вред здоровью </a:t>
            </a:r>
            <a:r>
              <a:rPr lang="ru-RU" dirty="0" smtClean="0"/>
              <a:t>человека.</a:t>
            </a:r>
          </a:p>
          <a:p>
            <a:r>
              <a:rPr lang="ru-RU" dirty="0" smtClean="0"/>
              <a:t>Проект </a:t>
            </a:r>
            <a:r>
              <a:rPr lang="ru-RU" dirty="0"/>
              <a:t>«Зеленое дело» является победителем конкурса «Янтарный меркурий» Калининградской торгово-промышленной палаты в номинациях «Успешный старт» и «Лучшее малое предприятие в сфере креативных индустрий».</a:t>
            </a:r>
          </a:p>
        </p:txBody>
      </p:sp>
      <p:pic>
        <p:nvPicPr>
          <p:cNvPr id="6" name="Рисунок 5" descr="Каждый день Олег Пауков носится по городу на своем зеленом «каблучке» и покупает у жителей… мусор.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476672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154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Каждый день Олег Пауков носится по городу на своем зеленом «каблучке» и покупает у </a:t>
            </a:r>
            <a:r>
              <a:rPr lang="ru-RU" sz="2400" dirty="0" smtClean="0"/>
              <a:t>жителей мусор</a:t>
            </a:r>
            <a:endParaRPr lang="ru-RU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3898776" cy="42644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Конечно</a:t>
            </a:r>
            <a:r>
              <a:rPr lang="ru-RU" dirty="0"/>
              <a:t>, деньги платит небольшие – всего рубль за килограмм пластика или макулатуры, но народ его активно поддерживает: в числе постоянных клиентов Олега уже больше 170 человек. </a:t>
            </a:r>
            <a:endParaRPr lang="ru-RU" dirty="0" smtClean="0"/>
          </a:p>
          <a:p>
            <a:r>
              <a:rPr lang="ru-RU" dirty="0" smtClean="0"/>
              <a:t>Только </a:t>
            </a:r>
            <a:r>
              <a:rPr lang="ru-RU" dirty="0"/>
              <a:t>за последний месяц активист насобирал по Калининграду и отправил на переработку почти семь тонн отходов, а за неполный год на его счету уже почти 50 тонн (41,5 тонны уже сданы в переработку, а восемь тонн сортируется в гараже).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Однажды Олег перетаскал полтонны макулатуры с 4-го этажа без лифта Фото: Иван МАРКОВ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751" y="1844824"/>
            <a:ext cx="3875964" cy="41338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5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8680" y="1916832"/>
            <a:ext cx="438532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Цитата:</a:t>
            </a:r>
            <a:br>
              <a:rPr lang="ru-RU" dirty="0" smtClean="0"/>
            </a:br>
            <a:r>
              <a:rPr lang="ru-RU" dirty="0" smtClean="0"/>
              <a:t>«Всегда</a:t>
            </a:r>
            <a:r>
              <a:rPr lang="ru-RU" dirty="0"/>
              <a:t>, приезжаешь на одну точку, а она обрастает новыми </a:t>
            </a:r>
            <a:r>
              <a:rPr lang="ru-RU" dirty="0" smtClean="0"/>
              <a:t>клиентами».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76872"/>
            <a:ext cx="4392488" cy="4320480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Благодаря Олегу </a:t>
            </a:r>
            <a:r>
              <a:rPr lang="ru-RU" dirty="0" err="1"/>
              <a:t>Паукову</a:t>
            </a:r>
            <a:r>
              <a:rPr lang="ru-RU" dirty="0"/>
              <a:t> все больше калининградцев начинает заниматься сортировкой отходов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98"/>
            <a:ext cx="3528392" cy="3528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437112"/>
            <a:ext cx="374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– СВОЙ ЗАВОД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76056" y="914400"/>
            <a:ext cx="3672408" cy="5538936"/>
          </a:xfrm>
        </p:spPr>
        <p:txBody>
          <a:bodyPr>
            <a:noAutofit/>
          </a:bodyPr>
          <a:lstStyle/>
          <a:p>
            <a:r>
              <a:rPr lang="ru-RU" sz="2000" b="1" dirty="0"/>
              <a:t>ТОЛЬКО ЦИФРЫ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Дневная норма сбора – от 100 кг до 2-х тонн</a:t>
            </a:r>
            <a:br>
              <a:rPr lang="ru-RU" sz="2000" dirty="0"/>
            </a:br>
            <a:r>
              <a:rPr lang="ru-RU" sz="2000" dirty="0"/>
              <a:t>Результаты первых 11 месяцев работы – 50 тонн</a:t>
            </a:r>
            <a:br>
              <a:rPr lang="ru-RU" sz="2000" dirty="0"/>
            </a:br>
            <a:r>
              <a:rPr lang="ru-RU" sz="2000" dirty="0"/>
              <a:t>Стоимость одного килограмма мусора – 1 рубль</a:t>
            </a:r>
            <a:br>
              <a:rPr lang="ru-RU" sz="2000" dirty="0"/>
            </a:br>
            <a:r>
              <a:rPr lang="ru-RU" sz="2000" dirty="0"/>
              <a:t>Сумма, которую Олег заплатил калининградцам за отходы – 50 тысяч рублей</a:t>
            </a:r>
            <a:br>
              <a:rPr lang="ru-RU" sz="2000" dirty="0"/>
            </a:br>
            <a:r>
              <a:rPr lang="ru-RU" sz="2000" dirty="0"/>
              <a:t>Цена на вторсырье в Калининграде:</a:t>
            </a:r>
            <a:br>
              <a:rPr lang="ru-RU" sz="2000" dirty="0"/>
            </a:br>
            <a:r>
              <a:rPr lang="ru-RU" sz="2000" dirty="0"/>
              <a:t>- бумага – 1,5 р/кг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 err="1"/>
              <a:t>гофро</a:t>
            </a:r>
            <a:r>
              <a:rPr lang="ru-RU" sz="2000" dirty="0"/>
              <a:t>-картон – 4 р/кг</a:t>
            </a:r>
            <a:br>
              <a:rPr lang="ru-RU" sz="2000" dirty="0"/>
            </a:br>
            <a:r>
              <a:rPr lang="ru-RU" sz="2000" dirty="0"/>
              <a:t>- ПЭТ-бутылки – 10-13 р/кг</a:t>
            </a:r>
            <a:br>
              <a:rPr lang="ru-RU" sz="2000" dirty="0"/>
            </a:br>
            <a:r>
              <a:rPr lang="ru-RU" sz="2000" dirty="0"/>
              <a:t>- полиэтилен – 10-13 р/кг.</a:t>
            </a:r>
          </a:p>
        </p:txBody>
      </p:sp>
      <p:pic>
        <p:nvPicPr>
          <p:cNvPr id="5" name="Объект 4" descr="Благодаря Олегу Паукову все больше калининградцев начинает заниматься сортировкой отходов Фото: Иван МАРКОВ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735190" cy="33843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57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«Равные возможности для всех»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5482952" cy="47685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– таков девиз созданной Романом </a:t>
            </a:r>
            <a:r>
              <a:rPr lang="ru-RU" b="1" dirty="0" err="1"/>
              <a:t>Араниным</a:t>
            </a:r>
            <a:r>
              <a:rPr lang="ru-RU" b="1" dirty="0"/>
              <a:t> компании </a:t>
            </a:r>
            <a:r>
              <a:rPr lang="ru-RU" b="1" dirty="0" err="1"/>
              <a:t>Observer</a:t>
            </a:r>
            <a:r>
              <a:rPr lang="ru-RU" b="1" dirty="0"/>
              <a:t>, которая производит </a:t>
            </a:r>
            <a:r>
              <a:rPr lang="ru-RU" b="1" dirty="0" smtClean="0"/>
              <a:t> и </a:t>
            </a:r>
            <a:r>
              <a:rPr lang="ru-RU" b="1" dirty="0"/>
              <a:t>ремонтирует инвалидные коляски, а также поставляет высокотехнологичные средства реабилитации.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/>
              <a:t>В 2004 году калининградский предприниматель Роман </a:t>
            </a:r>
            <a:r>
              <a:rPr lang="ru-RU" dirty="0" err="1"/>
              <a:t>Аранин</a:t>
            </a:r>
            <a:r>
              <a:rPr lang="ru-RU" dirty="0"/>
              <a:t>, владевший несколькими магазинами по продаже обоев и сантехники, во время занятий </a:t>
            </a:r>
            <a:r>
              <a:rPr lang="ru-RU" dirty="0" err="1"/>
              <a:t>парапланеризмом</a:t>
            </a:r>
            <a:r>
              <a:rPr lang="ru-RU" dirty="0"/>
              <a:t> попал в аварию, в результате которой остался практически полностью парализованным. После операций и курса реабилитации Роману удалось частично вернуть подвижность головы и рук. Позже, для прогулок на природе, </a:t>
            </a:r>
            <a:r>
              <a:rPr lang="ru-RU" dirty="0" err="1"/>
              <a:t>Аранин</a:t>
            </a:r>
            <a:r>
              <a:rPr lang="ru-RU" dirty="0"/>
              <a:t> совместно со своим другом-инженером разработал коляску-вездеход, а в 2009 году открыл компанию «</a:t>
            </a:r>
            <a:r>
              <a:rPr lang="ru-RU" dirty="0" err="1"/>
              <a:t>Обсервер</a:t>
            </a:r>
            <a:r>
              <a:rPr lang="ru-RU" dirty="0"/>
              <a:t>» для создания и реализации таких устройств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485628" cy="37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1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20688"/>
            <a:ext cx="519492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Компания </a:t>
            </a:r>
            <a:r>
              <a:rPr lang="ru-RU" dirty="0" err="1"/>
              <a:t>Observer</a:t>
            </a:r>
            <a:r>
              <a:rPr lang="ru-RU" dirty="0"/>
              <a:t> полностью оборудовала для инвалидов 8 пляжей, сделала доступными 15 аэропортов, открыла мастерские по ремонту инвалидных колясок в 5 российских регионах, создала 3 ресурсных центра для решения проблем с доступной средой. </a:t>
            </a:r>
            <a:endParaRPr lang="ru-RU" dirty="0" smtClean="0"/>
          </a:p>
          <a:p>
            <a:r>
              <a:rPr lang="ru-RU" dirty="0" smtClean="0"/>
              <a:t>Роман </a:t>
            </a:r>
            <a:r>
              <a:rPr lang="ru-RU" dirty="0" err="1"/>
              <a:t>Аранин</a:t>
            </a:r>
            <a:r>
              <a:rPr lang="ru-RU" dirty="0"/>
              <a:t> лично выработал схему оформления документов с рекомендациями медико-социальной экспертизы по трудовой реабилитации инвалидов-колясочников, а также систему по обучению и дальнейшему трудоустройству инвалидов 1 группы. </a:t>
            </a:r>
            <a:endParaRPr lang="ru-RU" dirty="0" smtClean="0"/>
          </a:p>
          <a:p>
            <a:r>
              <a:rPr lang="ru-RU" dirty="0" smtClean="0"/>
              <a:t>Роман </a:t>
            </a:r>
            <a:r>
              <a:rPr lang="ru-RU" dirty="0" err="1"/>
              <a:t>Аранин</a:t>
            </a:r>
            <a:r>
              <a:rPr lang="ru-RU" dirty="0"/>
              <a:t> </a:t>
            </a:r>
            <a:r>
              <a:rPr lang="ru-RU" dirty="0" smtClean="0"/>
              <a:t>также </a:t>
            </a:r>
            <a:r>
              <a:rPr lang="ru-RU" dirty="0"/>
              <a:t>основатель «Ковчега», инвалидной организации нового типа, открывшей 7 филиалов в регионах России.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41694"/>
            <a:ext cx="25908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18" y="4653136"/>
            <a:ext cx="21891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71687" y="2780928"/>
            <a:ext cx="2876777" cy="17281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«Коляски-вездеходы»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компании </a:t>
            </a:r>
            <a:r>
              <a:rPr lang="ru-RU" dirty="0"/>
              <a:t>«</a:t>
            </a:r>
            <a:r>
              <a:rPr lang="ru-RU" dirty="0" err="1"/>
              <a:t>Обсервер</a:t>
            </a:r>
            <a:r>
              <a:rPr lang="ru-RU" dirty="0"/>
              <a:t>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5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20688"/>
            <a:ext cx="5940152" cy="6048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Помимо производства и реализации оборудования, компания открыла цех по ремонту и обслуживанию инвалидной техники. В штате компании трудится 20 человек, семеро из них — люди с ограниченными </a:t>
            </a:r>
            <a:r>
              <a:rPr lang="ru-RU" sz="1600" dirty="0" smtClean="0"/>
              <a:t>возможностями. </a:t>
            </a:r>
          </a:p>
          <a:p>
            <a:pPr>
              <a:lnSpc>
                <a:spcPct val="100000"/>
              </a:lnSpc>
            </a:pP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2013 году, благодаря содействию фонда «</a:t>
            </a:r>
            <a:r>
              <a:rPr lang="ru-RU" sz="1600" u="sng" dirty="0">
                <a:hlinkClick r:id="rId5" tooltip="Наше будущее (фонд)"/>
              </a:rPr>
              <a:t>Наше будущее</a:t>
            </a:r>
            <a:r>
              <a:rPr lang="ru-RU" sz="1600" dirty="0"/>
              <a:t>», компанией был запущен проект «Создание сети мастерских по ремонту инвалидных колясок во всех регионах России», где в мастерских работают сами инвалиды</a:t>
            </a:r>
            <a:r>
              <a:rPr lang="ru-RU" sz="1600" dirty="0" smtClean="0"/>
              <a:t>.</a:t>
            </a:r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2014 году компания стала победителем всероссийского конкурса «Социальный предприниматель», проводимого Фондом региональных социальных программ «Наше будущее</a:t>
            </a:r>
            <a:r>
              <a:rPr lang="ru-RU" sz="1600" dirty="0" smtClean="0"/>
              <a:t>»</a:t>
            </a:r>
            <a:r>
              <a:rPr lang="ru-RU" sz="1600" u="sng" baseline="30000" dirty="0"/>
              <a:t>.</a:t>
            </a:r>
            <a:endParaRPr lang="ru-RU" sz="1600" dirty="0" smtClean="0"/>
          </a:p>
          <a:p>
            <a:pPr>
              <a:lnSpc>
                <a:spcPct val="100000"/>
              </a:lnSpc>
            </a:pP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В 2015 году основатель компании Роман </a:t>
            </a:r>
            <a:r>
              <a:rPr lang="ru-RU" sz="1600" dirty="0" err="1"/>
              <a:t>Аранин</a:t>
            </a:r>
            <a:r>
              <a:rPr lang="ru-RU" sz="1600" dirty="0"/>
              <a:t> стал лауреатом премии «Импульс добра» в номинации «За личный вклад в развитие </a:t>
            </a:r>
            <a:r>
              <a:rPr lang="ru-RU" sz="1600" u="sng" dirty="0">
                <a:hlinkClick r:id="rId6" tooltip="Социальное предпринимательство"/>
              </a:rPr>
              <a:t>социального предпринимательства</a:t>
            </a:r>
            <a:r>
              <a:rPr lang="ru-RU" sz="1600" dirty="0" smtClean="0"/>
              <a:t>»</a:t>
            </a:r>
            <a:r>
              <a:rPr lang="ru-RU" sz="1600" u="sng" baseline="30000" dirty="0"/>
              <a:t>.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0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964710"/>
              </p:ext>
            </p:extLst>
          </p:nvPr>
        </p:nvGraphicFramePr>
        <p:xfrm>
          <a:off x="251520" y="692696"/>
          <a:ext cx="8435280" cy="56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690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682752" cy="258660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 «Картон </a:t>
            </a:r>
            <a:r>
              <a:rPr lang="ru-RU" b="1" dirty="0"/>
              <a:t>Черноземье – раздельный сбор вторичного сырья».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368" y="3861048"/>
            <a:ext cx="8435280" cy="25085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Предприятие модернизирует контейнерные площадки и прививает горожанам культуру раздельного сбора бытовых отходов, ремонтирует прилегающие территории и утилизирует вторсырье.</a:t>
            </a:r>
          </a:p>
          <a:p>
            <a:r>
              <a:rPr lang="ru-RU" dirty="0" smtClean="0"/>
              <a:t>Авторы </a:t>
            </a:r>
            <a:r>
              <a:rPr lang="ru-RU" dirty="0"/>
              <a:t>экологического </a:t>
            </a:r>
            <a:r>
              <a:rPr lang="ru-RU" dirty="0" smtClean="0"/>
              <a:t>проекта</a:t>
            </a:r>
            <a:r>
              <a:rPr lang="ru-RU" dirty="0" smtClean="0"/>
              <a:t> </a:t>
            </a:r>
            <a:r>
              <a:rPr lang="ru-RU" dirty="0"/>
              <a:t>–  Петр Бойков и Игорь </a:t>
            </a:r>
            <a:r>
              <a:rPr lang="ru-RU" dirty="0" smtClean="0"/>
              <a:t>Забоев </a:t>
            </a:r>
            <a:r>
              <a:rPr lang="ru-RU" dirty="0"/>
              <a:t>победители российского этапа международного конкурса «Предприниматель года» в номинации «Экологический предприниматель года», финалисты международной премии «Молодой предприниматель года – 2015» (</a:t>
            </a:r>
            <a:r>
              <a:rPr lang="ru-RU" dirty="0" err="1"/>
              <a:t>Young</a:t>
            </a:r>
            <a:r>
              <a:rPr lang="ru-RU" dirty="0"/>
              <a:t> </a:t>
            </a:r>
            <a:r>
              <a:rPr lang="ru-RU" dirty="0" err="1"/>
              <a:t>Entrepreneur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Year</a:t>
            </a:r>
            <a:r>
              <a:rPr lang="ru-RU" dirty="0"/>
              <a:t> – 2015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" name="Рисунок 5" descr="http://www.nb-fund.ru/files/news/01319/medium-5896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536504" cy="309634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1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324" y="836712"/>
            <a:ext cx="6205884" cy="6021288"/>
          </a:xfrm>
        </p:spPr>
        <p:txBody>
          <a:bodyPr>
            <a:normAutofit fontScale="32500" lnSpcReduction="20000"/>
          </a:bodyPr>
          <a:lstStyle/>
          <a:p>
            <a:r>
              <a:rPr lang="ru-RU" sz="3700" i="1" dirty="0"/>
              <a:t> </a:t>
            </a:r>
            <a:r>
              <a:rPr lang="ru-RU" sz="3700" i="1" dirty="0" smtClean="0"/>
              <a:t>В 2013 </a:t>
            </a:r>
            <a:r>
              <a:rPr lang="ru-RU" sz="3700" i="1" dirty="0"/>
              <a:t>году Фонд «Наше будущее» выделил </a:t>
            </a:r>
            <a:r>
              <a:rPr lang="ru-RU" sz="3700" i="1" dirty="0" smtClean="0"/>
              <a:t> проекту беспроцентный </a:t>
            </a:r>
            <a:r>
              <a:rPr lang="ru-RU" sz="3700" i="1" dirty="0"/>
              <a:t>заем в4 миллиона 250 тысяч рублей на развитие экологического </a:t>
            </a:r>
            <a:r>
              <a:rPr lang="ru-RU" sz="3700" i="1" dirty="0" smtClean="0"/>
              <a:t>проекта. </a:t>
            </a:r>
          </a:p>
          <a:p>
            <a:endParaRPr lang="ru-RU" sz="3700" dirty="0"/>
          </a:p>
          <a:p>
            <a:r>
              <a:rPr lang="ru-RU" sz="3700" i="1" dirty="0"/>
              <a:t>Заем от Фонда «Наше будущее» пошел на закупку прессовочного оборудования для переработки картона. Сегодня на предприятии перерабатывают до 600 тонн картона в месяц. Кроме того, специалистам «Картон Черноземье» удалось наладить сбор и переработку пластиковых бутылок и алюминиевых банок. </a:t>
            </a:r>
            <a:endParaRPr lang="ru-RU" sz="3700" i="1" dirty="0" smtClean="0"/>
          </a:p>
          <a:p>
            <a:endParaRPr lang="ru-RU" sz="3700" i="1" dirty="0"/>
          </a:p>
          <a:p>
            <a:r>
              <a:rPr lang="ru-RU" sz="3700" i="1" dirty="0"/>
              <a:t>По договору заём должен быть возвращен в начале 2017 года, но предпринимателю удалось выполнить свои обязательства досрочно. </a:t>
            </a:r>
          </a:p>
          <a:p>
            <a:pPr marL="0" indent="0">
              <a:buNone/>
            </a:pPr>
            <a:endParaRPr lang="ru-RU" sz="3700" i="1" dirty="0" smtClean="0"/>
          </a:p>
          <a:p>
            <a:r>
              <a:rPr lang="ru-RU" sz="3700" i="1" dirty="0"/>
              <a:t> После возврата займа Петр Бойков и Игорь Забоев подали в Фонд «Наше будущее» новую заявку на выделение займа для приобретения оборудования по переработке пленочных </a:t>
            </a:r>
            <a:r>
              <a:rPr lang="ru-RU" sz="3700" i="1" dirty="0" smtClean="0"/>
              <a:t>отходов</a:t>
            </a:r>
            <a:r>
              <a:rPr lang="ru-RU" sz="3700" i="1" dirty="0"/>
              <a:t>. Заявка одобрена Фондом, и вскоре «Картон Черноземье» получит моющий комплекс по переработке пленочных отходов в пластиковый </a:t>
            </a:r>
            <a:r>
              <a:rPr lang="ru-RU" sz="3700" i="1" dirty="0" err="1"/>
              <a:t>гранулят</a:t>
            </a:r>
            <a:r>
              <a:rPr lang="ru-RU" sz="3700" i="1" dirty="0"/>
              <a:t>. </a:t>
            </a:r>
            <a:endParaRPr lang="ru-RU" sz="3700" i="1" dirty="0" smtClean="0"/>
          </a:p>
          <a:p>
            <a:endParaRPr lang="ru-RU" sz="3700" dirty="0"/>
          </a:p>
          <a:p>
            <a:r>
              <a:rPr lang="ru-RU" sz="3700" dirty="0" smtClean="0"/>
              <a:t>Ежемесячные </a:t>
            </a:r>
            <a:r>
              <a:rPr lang="ru-RU" sz="3700" dirty="0"/>
              <a:t>объемы собираемого пластика и пленочных отходов около 70 тонн, PET-бутылок – 25 тонн. </a:t>
            </a:r>
            <a:endParaRPr lang="ru-RU" sz="37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251520" y="3068960"/>
            <a:ext cx="866388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ÐÐ°ÑÑÐ¸Ð½ÐºÐ¸ Ð¿Ð¾ Ð·Ð°Ð¿ÑÐ¾ÑÑ ÐºÐ°ÑÑÐ¾Ð½ ÑÐµÑÐ½Ð¾Ð·ÐµÐ¼Ñ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40768"/>
            <a:ext cx="2590800" cy="419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5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626968" cy="5538936"/>
          </a:xfrm>
        </p:spPr>
        <p:txBody>
          <a:bodyPr>
            <a:noAutofit/>
          </a:bodyPr>
          <a:lstStyle/>
          <a:p>
            <a:r>
              <a:rPr lang="ru-RU" sz="1600" dirty="0"/>
              <a:t>Четкого определения того, что такое </a:t>
            </a:r>
            <a:r>
              <a:rPr lang="ru-RU" sz="3400" b="1" dirty="0"/>
              <a:t>социальное предпринимательство</a:t>
            </a:r>
            <a:r>
              <a:rPr lang="ru-RU" sz="1800" dirty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/>
              <a:t>в </a:t>
            </a:r>
            <a:r>
              <a:rPr lang="ru-RU" sz="1600" dirty="0"/>
              <a:t>России до сих пор нет. </a:t>
            </a:r>
            <a:r>
              <a:rPr lang="ru-RU" sz="1600" dirty="0" smtClean="0"/>
              <a:t> В </a:t>
            </a:r>
            <a:r>
              <a:rPr lang="ru-RU" sz="1600" dirty="0"/>
              <a:t>самом общем виде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— </a:t>
            </a:r>
            <a:r>
              <a:rPr lang="ru-RU" sz="2200" b="1" dirty="0"/>
              <a:t>это бизнес, который направлен на решение наиболее острых социальных проблем: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</a:t>
            </a:r>
            <a:r>
              <a:rPr lang="ru-RU" sz="1800" dirty="0" smtClean="0"/>
              <a:t>возрождение </a:t>
            </a:r>
            <a:r>
              <a:rPr lang="ru-RU" sz="1800" dirty="0"/>
              <a:t>культурных традиций,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-социализация </a:t>
            </a:r>
            <a:r>
              <a:rPr lang="ru-RU" sz="1800" dirty="0"/>
              <a:t>инвалидов,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-трудоустройство </a:t>
            </a:r>
            <a:r>
              <a:rPr lang="ru-RU" sz="1800" dirty="0"/>
              <a:t>незащищенных групп граждан,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-образование </a:t>
            </a:r>
            <a:r>
              <a:rPr lang="ru-RU" sz="1800" dirty="0"/>
              <a:t>и просвещение,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-ответственное </a:t>
            </a:r>
            <a:r>
              <a:rPr lang="ru-RU" sz="1800" dirty="0"/>
              <a:t>отношение к ресурсам,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-развитие </a:t>
            </a:r>
            <a:r>
              <a:rPr lang="ru-RU" sz="1800" dirty="0"/>
              <a:t>института семьи,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-спорт </a:t>
            </a:r>
            <a:r>
              <a:rPr lang="ru-RU" sz="1800" dirty="0"/>
              <a:t>и здоровье.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1"/>
            <a:ext cx="2251198" cy="3168352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>
              <a:schemeClr val="accent1">
                <a:alpha val="40000"/>
              </a:schemeClr>
            </a:glow>
            <a:outerShdw blurRad="50800" dir="4260000" algn="ctr" rotWithShape="0">
              <a:schemeClr val="bg1">
                <a:alpha val="0"/>
              </a:schemeClr>
            </a:outerShdw>
            <a:reflection stA="51000" endPos="65000" dist="50800" dir="5400000" sy="-100000" algn="bl" rotWithShape="0"/>
            <a:softEdge rad="8001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4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ru-RU" b="1" dirty="0"/>
              <a:t>Наталья Никитина</a:t>
            </a:r>
            <a:r>
              <a:rPr lang="ru-RU" dirty="0"/>
              <a:t>,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966" y="836712"/>
            <a:ext cx="4648200" cy="5665515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/>
              <a:t> генеральный директор Коломенского центра развития познавательного туризма "</a:t>
            </a:r>
            <a:r>
              <a:rPr lang="ru-RU" sz="2400" dirty="0" smtClean="0"/>
              <a:t>Город-музей", </a:t>
            </a:r>
            <a:r>
              <a:rPr lang="ru-RU" sz="2400" dirty="0" smtClean="0"/>
              <a:t>человек</a:t>
            </a:r>
            <a:r>
              <a:rPr lang="ru-RU" sz="2400" dirty="0" smtClean="0"/>
              <a:t>, </a:t>
            </a:r>
            <a:r>
              <a:rPr lang="ru-RU" sz="2400" dirty="0"/>
              <a:t>благодаря которому наши внуки и правнуки смогут гулять по сохраненному архитектурно-историческому раритету - Коломенскому посаду. </a:t>
            </a:r>
            <a:endParaRPr lang="ru-RU" sz="2400" dirty="0"/>
          </a:p>
          <a:p>
            <a:r>
              <a:rPr lang="ru-RU" sz="2400" dirty="0" smtClean="0"/>
              <a:t>Впервые </a:t>
            </a:r>
            <a:r>
              <a:rPr lang="ru-RU" sz="2400" dirty="0"/>
              <a:t>идея возрождения коломенской пастилы была озвучена в 2008 году. Наталья Никитина устроила тогда праздничное шествие, возродив по описанию в романе Лажечникова облик коломенской </a:t>
            </a:r>
            <a:r>
              <a:rPr lang="ru-RU" sz="2400" dirty="0" err="1"/>
              <a:t>пастильницы</a:t>
            </a:r>
            <a:r>
              <a:rPr lang="ru-RU" sz="2400" dirty="0"/>
              <a:t>. Наталья говорит, что этим шествием она хотела «опрокинуть в свою веру людей». А местные жители до сих пор вспоминают тот праздник и говорят, что впервые услышали о том, что Коломна когда-то была знаменита пастилой.</a:t>
            </a:r>
            <a:endParaRPr lang="ru-RU" sz="2400" dirty="0"/>
          </a:p>
        </p:txBody>
      </p:sp>
      <p:pic>
        <p:nvPicPr>
          <p:cNvPr id="6" name="Рисунок 5" descr="http://www.nb-forum.ru/userfiles/image/big-2da51(2)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869" y="1518867"/>
            <a:ext cx="389037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1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39800" y="620688"/>
            <a:ext cx="2929920" cy="1584176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Справка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60648"/>
            <a:ext cx="6065520" cy="6597352"/>
          </a:xfrm>
        </p:spPr>
        <p:txBody>
          <a:bodyPr>
            <a:normAutofit fontScale="92500"/>
          </a:bodyPr>
          <a:lstStyle/>
          <a:p>
            <a:endParaRPr lang="ru-RU" sz="1200" dirty="0"/>
          </a:p>
          <a:p>
            <a:r>
              <a:rPr lang="ru-RU" sz="1400" b="1" i="1" dirty="0"/>
              <a:t>Компания: </a:t>
            </a:r>
            <a:r>
              <a:rPr lang="ru-RU" sz="1400" i="1" dirty="0"/>
              <a:t>ООО "Объединение музейных производств "Коломенский Посад". Городская сеть театрализованных музеев с собственным производством и сбытом. Самые известные проекты – «Музей коломенской пастилы» и «Калачная».</a:t>
            </a:r>
            <a:endParaRPr lang="ru-RU" sz="1400" dirty="0"/>
          </a:p>
          <a:p>
            <a:r>
              <a:rPr lang="ru-RU" sz="1400" b="1" i="1" dirty="0"/>
              <a:t>Место действия:</a:t>
            </a:r>
            <a:r>
              <a:rPr lang="ru-RU" sz="1400" i="1" dirty="0"/>
              <a:t> Московская область, Коломна. Старинный город, который производит тепловозы и ракетные комплексы «Искандер», но до недавнего времени не умел зарабатывать на туризме.</a:t>
            </a:r>
            <a:endParaRPr lang="ru-RU" sz="1400" dirty="0"/>
          </a:p>
          <a:p>
            <a:r>
              <a:rPr lang="ru-RU" sz="1400" b="1" i="1" dirty="0"/>
              <a:t>Стартовые условия:</a:t>
            </a:r>
            <a:r>
              <a:rPr lang="ru-RU" sz="1400" i="1" dirty="0"/>
              <a:t> Средства от заложенной квартиры и личные сбережения компаньона –  в общей сложности 3 млн рублей. Опыт музейного дела, полученный во время стажировки в Великобритании.</a:t>
            </a:r>
            <a:endParaRPr lang="ru-RU" sz="1400" dirty="0"/>
          </a:p>
          <a:p>
            <a:r>
              <a:rPr lang="ru-RU" sz="1400" b="1" i="1" dirty="0"/>
              <a:t>Достижения:</a:t>
            </a:r>
            <a:r>
              <a:rPr lang="ru-RU" sz="1400" i="1" dirty="0"/>
              <a:t> 100 рабочих мест, каждое из которых дает еще 4 в смежных отраслях. Оборот компании Никитина приводит не в рублях, а в яблоках (4 тонны в месяц) и калачах (12 тысяч штук в месяц). По мнению заместителя главы местной администрации Дмитрия Шаталова, именно «Объединенные музейные производства» вернули жизнь в исторический центр города и сыграли решающую роль в том, что туристический поток за последние несколько лет вырос в 3 раза.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0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620689"/>
            <a:ext cx="8280920" cy="309634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Музейный кластер «Коломенский посад» </a:t>
            </a:r>
            <a:r>
              <a:rPr lang="ru-RU" dirty="0" smtClean="0"/>
              <a:t>вошел в число 46 музеев из 24 стран Европы, ставших </a:t>
            </a:r>
            <a:r>
              <a:rPr lang="ru-RU" dirty="0" smtClean="0"/>
              <a:t>номинантами </a:t>
            </a:r>
            <a:r>
              <a:rPr lang="ru-RU" dirty="0"/>
              <a:t>престижной премии «Лучший европейский музей 2017 года» за выдающиеся достижения в деле укрепления общественной роли музея </a:t>
            </a:r>
            <a:endParaRPr lang="ru-RU" dirty="0" smtClean="0"/>
          </a:p>
          <a:p>
            <a:r>
              <a:rPr lang="ru-RU" dirty="0" smtClean="0"/>
              <a:t>“Коломенский кластер в сфере наследия объединяет музейные индустрии, творческие компании, культурные институции, профессионалов, а также бизнес и сервисы, обращающиеся к наследию города, интерпретирующие локальную историю и создающие новую социокультурную </a:t>
            </a:r>
            <a:r>
              <a:rPr lang="ru-RU" dirty="0"/>
              <a:t>реальность. </a:t>
            </a:r>
            <a:endParaRPr lang="ru-RU" dirty="0" smtClean="0"/>
          </a:p>
        </p:txBody>
      </p:sp>
      <p:pic>
        <p:nvPicPr>
          <p:cNvPr id="5" name="Рисунок 4" descr="https://riamo.ru/files/image/06/09/99/gallery!2if6.jpg?152705617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07726"/>
            <a:ext cx="4755024" cy="2567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3645024"/>
            <a:ext cx="36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основе кластера четыре музея – Музей «Коломенская пастила», Музей «Калачная», Музей-резиденция «</a:t>
            </a:r>
            <a:r>
              <a:rPr lang="ru-RU" sz="1400" dirty="0" err="1"/>
              <a:t>Арткоммуналка</a:t>
            </a:r>
            <a:r>
              <a:rPr lang="ru-RU" sz="1400" dirty="0"/>
              <a:t>. Ерофеев и другие» и музей-навигатор. А также три музейных производства: кондитерский цех для производства исторических сортов пастилы; пекарский, воссоздающий исторические сорта хлеба; картонажная мануфактура, восстанавливающая традиции ручного изготовления упаковки.</a:t>
            </a:r>
            <a:endParaRPr lang="ru-RU" sz="1400" b="1" dirty="0"/>
          </a:p>
          <a:p>
            <a:endParaRPr lang="ru-RU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5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980728"/>
            <a:ext cx="3653632" cy="2880320"/>
          </a:xfrm>
        </p:spPr>
        <p:txBody>
          <a:bodyPr>
            <a:noAutofit/>
          </a:bodyPr>
          <a:lstStyle/>
          <a:p>
            <a:r>
              <a:rPr lang="ru-RU" sz="2400" b="1" dirty="0"/>
              <a:t>В 2017 году </a:t>
            </a:r>
            <a:r>
              <a:rPr lang="ru-RU" sz="2400" b="1" dirty="0" smtClean="0"/>
              <a:t>автор Наталья </a:t>
            </a:r>
            <a:r>
              <a:rPr lang="ru-RU" sz="2400" b="1" dirty="0"/>
              <a:t>Никитина выступила </a:t>
            </a:r>
            <a:r>
              <a:rPr lang="ru-RU" sz="2400" dirty="0"/>
              <a:t>н</a:t>
            </a:r>
            <a:r>
              <a:rPr lang="ru-RU" sz="2400" i="1" dirty="0"/>
              <a:t>а конференции «</a:t>
            </a:r>
            <a:r>
              <a:rPr lang="ru-RU" sz="2400" i="1" dirty="0" err="1"/>
              <a:t>TEDxSadovoeRing</a:t>
            </a:r>
            <a:r>
              <a:rPr lang="ru-RU" sz="2400" i="1" dirty="0"/>
              <a:t>. Пути Человечества«.</a:t>
            </a:r>
            <a:br>
              <a:rPr lang="ru-RU" sz="2400" i="1" dirty="0"/>
            </a:b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581128"/>
            <a:ext cx="828092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своем выступлении, озаглавленном как «Живое наследие», создатель «Музея утраченного вкуса "Коломенская пастила"» </a:t>
            </a:r>
            <a:r>
              <a:rPr lang="ru-RU" dirty="0" smtClean="0"/>
              <a:t>рассказала </a:t>
            </a:r>
            <a:r>
              <a:rPr lang="ru-RU" dirty="0"/>
              <a:t>о том, как нематериальное наследие помогает человеку осмыслить прошлое и увидеть будущее.</a:t>
            </a:r>
          </a:p>
          <a:p>
            <a:endParaRPr lang="ru-RU" dirty="0"/>
          </a:p>
        </p:txBody>
      </p:sp>
      <p:pic>
        <p:nvPicPr>
          <p:cNvPr id="4" name="Рисунок 3" descr="http://www.nb-forum.ru/userfiles/image/18950989_140210103204422_3462233267135588801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2" y="680195"/>
            <a:ext cx="4965700" cy="3328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929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Один шаг к жизни без свалок 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4648200" cy="4297363"/>
          </a:xfrm>
        </p:spPr>
        <p:txBody>
          <a:bodyPr/>
          <a:lstStyle/>
          <a:p>
            <a:r>
              <a:rPr lang="ru-RU" b="1" i="1" dirty="0" smtClean="0"/>
              <a:t>Никите </a:t>
            </a:r>
            <a:r>
              <a:rPr lang="ru-RU" b="1" i="1" dirty="0" err="1"/>
              <a:t>Никишкину</a:t>
            </a:r>
            <a:r>
              <a:rPr lang="ru-RU" b="1" i="1" dirty="0"/>
              <a:t> </a:t>
            </a:r>
            <a:r>
              <a:rPr lang="ru-RU" i="1" dirty="0"/>
              <a:t>22 года. Он выпускник Московского физико-технического института (МФТИ), а еще – экологический предприниматель, основатель проекта "Чистое дело" с годовым оборотом в 6 миллионов рублей. </a:t>
            </a:r>
            <a:endParaRPr lang="ru-RU" dirty="0"/>
          </a:p>
        </p:txBody>
      </p:sp>
      <p:pic>
        <p:nvPicPr>
          <p:cNvPr id="6" name="Рисунок 5" descr="http://www.nb-forum.ru/userfiles/image/MQrwJzTG6rY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980728"/>
            <a:ext cx="353097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810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2014 году Никита </a:t>
            </a:r>
            <a:r>
              <a:rPr lang="ru-RU" dirty="0" err="1"/>
              <a:t>Никишкин,студент</a:t>
            </a:r>
            <a:r>
              <a:rPr lang="ru-RU" dirty="0"/>
              <a:t> </a:t>
            </a:r>
            <a:r>
              <a:rPr lang="ru-RU" dirty="0"/>
              <a:t>второго курса факультета инноваций и высоких технологий МФТИ узнал о </a:t>
            </a:r>
            <a:r>
              <a:rPr lang="ru-RU" b="1" u="sng" dirty="0">
                <a:hlinkClick r:id="rId4"/>
              </a:rPr>
              <a:t>глобальных масштабах</a:t>
            </a:r>
            <a:r>
              <a:rPr lang="ru-RU" dirty="0"/>
              <a:t> проблемы мусора и решил, что это как раз та сфера, в которой и стоит заниматься инновациями. </a:t>
            </a:r>
            <a:endParaRPr lang="ru-RU" dirty="0" smtClean="0"/>
          </a:p>
          <a:p>
            <a:r>
              <a:rPr lang="ru-RU" dirty="0" smtClean="0"/>
              <a:t>Начал </a:t>
            </a:r>
            <a:r>
              <a:rPr lang="ru-RU" dirty="0"/>
              <a:t>с того, что вместе с группой единомышленников из студентов и выпускников МФТИ организовал кампанию по сбору макулатуры в стенах родного вуза. Собранное сдали, получили первые деньги и провели еще несколько подобных акций. Затем поставили емкость для приема использованных батареек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www.nb-forum.ru/userfiles/image/4(4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919145" cy="256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59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Вторая жизнь пластика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9695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Сейчас </a:t>
            </a:r>
            <a:r>
              <a:rPr lang="ru-RU" sz="1600" dirty="0"/>
              <a:t>у "Чистого дела" 53 контейнера. Чтобы охватить стотысячный город нужно примерно 150. Но сбор пластиковых бутылок во дворах – это только первая ступень всего процесса. Дальше их вывозят на склад, прессуют и большими партиями отправляют на перерабатывающий завод. А там отделяют бумагу, клей, пробки и превращают бывшую упаковку в мелкую пластиковую крошку, из которой делают полимерные волокна – исходный полуфабрикат для множества материалов: от синтетических тканей до разного рода наполнителей. И вместо того чтобы разлагаться 400 лет, отравляя почву, воду и воздух, пластиковые отходы включаются в так называемую </a:t>
            </a:r>
            <a:r>
              <a:rPr lang="ru-RU" sz="1600" b="1" u="sng" dirty="0">
                <a:hlinkClick r:id="rId3"/>
              </a:rPr>
              <a:t>цикличную экономику</a:t>
            </a:r>
            <a:r>
              <a:rPr lang="ru-RU" sz="1600" dirty="0"/>
              <a:t>. Счет собранного командой "Чистого дела" пластика пошел уже на сотни тонн. За три с половиной года удалось наладить логистику. Сегодня мощности социального предприятия, основанного студентами МФТИ, могут утилизировать практически весь пластик, выбрасываемый жителями Долгопрудного – дело лишь за установкой контейнеров. По словам Никиты </a:t>
            </a:r>
            <a:r>
              <a:rPr lang="ru-RU" sz="1600" dirty="0" err="1"/>
              <a:t>Никишкина</a:t>
            </a:r>
            <a:r>
              <a:rPr lang="ru-RU" sz="1600" dirty="0"/>
              <a:t>, чтобы запустить подобный бизнес, сегодня нужен примерно один миллион рублей.</a:t>
            </a:r>
          </a:p>
        </p:txBody>
      </p:sp>
      <p:pic>
        <p:nvPicPr>
          <p:cNvPr id="5" name="Рисунок 4" descr="http://www.nb-forum.ru/userfiles/image/2(7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4332"/>
            <a:ext cx="2830487" cy="203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585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b-forum.ru/userfiles/image/7vYBTeb1ISQ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4644008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3645024"/>
            <a:ext cx="4067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"</a:t>
            </a:r>
            <a:r>
              <a:rPr lang="ru-RU" sz="1400" i="1" dirty="0"/>
              <a:t>Пластиковые бутылки – это лишь 0,9% от общего объема бытового мусора,</a:t>
            </a:r>
            <a:r>
              <a:rPr lang="ru-RU" sz="1400" dirty="0"/>
              <a:t> – признается </a:t>
            </a:r>
            <a:r>
              <a:rPr lang="ru-RU" sz="1400" dirty="0" err="1"/>
              <a:t>Никишкин</a:t>
            </a:r>
            <a:r>
              <a:rPr lang="ru-RU" sz="1400" dirty="0"/>
              <a:t>. – </a:t>
            </a:r>
            <a:r>
              <a:rPr lang="ru-RU" sz="1400" i="1" dirty="0"/>
              <a:t>При этом мы собираем только 30% от этой доли и лишь в тех местах, где стоят наши контейнеры. Но там, где мы есть, мы смогли наладить коммерчески эффективный цикл сбора чистого пластика и поток качественного вторсырья на переработку. То есть мы смогли решить одну небольшую задачу внутри глобальной проблемы, но именно так и решаются глобальные проблемы – с локальных шагов".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1912" y="908720"/>
            <a:ext cx="8604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Материалы со смыслом</a:t>
            </a:r>
          </a:p>
          <a:p>
            <a:r>
              <a:rPr lang="ru-RU" sz="1400" dirty="0"/>
              <a:t>Чтобы придать проекту большую финансовую устойчивость, </a:t>
            </a:r>
            <a:r>
              <a:rPr lang="ru-RU" sz="1400" dirty="0" err="1"/>
              <a:t>Никишкин</a:t>
            </a:r>
            <a:r>
              <a:rPr lang="ru-RU" sz="1400" dirty="0"/>
              <a:t> с командой запустили в 2017 году второе бизнес-направление – онлайн-торговлю строительными и отделочными материалами, произведенными из переработанных вторичных ресурсов: дерева, пластика и стекла. Лозунг проекта: "Строительные материалы со смыслом". Каждый клиент получает специальный сертификат, подтверждающий, что покупка спасла от захоронения на свалке определенный объем полезного мусора и тем самым способствовала сохранению окружающей среды. Интернет-магазин "Вторая жизнь материалов" популярен, а общий годовой оборот "Чистого дела" достиг 6 миллионов рублей. </a:t>
            </a:r>
            <a:r>
              <a:rPr lang="ru-RU" sz="1400" b="1" dirty="0"/>
              <a:t>За три с половиной года небольшой волонтерский проект превратился в настоящий бизнес, который платит в бюджет налоги и дает работу 10 сотрудникам.</a:t>
            </a:r>
          </a:p>
        </p:txBody>
      </p:sp>
    </p:spTree>
    <p:extLst>
      <p:ext uri="{BB962C8B-B14F-4D97-AF65-F5344CB8AC3E}">
        <p14:creationId xmlns:p14="http://schemas.microsoft.com/office/powerpoint/2010/main" val="28863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24" cy="1008112"/>
          </a:xfrm>
        </p:spPr>
        <p:txBody>
          <a:bodyPr>
            <a:normAutofit/>
          </a:bodyPr>
          <a:lstStyle/>
          <a:p>
            <a:r>
              <a:rPr lang="ru-RU" b="1" dirty="0"/>
              <a:t>Проект: «Веселый войлок</a:t>
            </a:r>
            <a:r>
              <a:rPr lang="ru-RU" b="1" dirty="0" smtClean="0"/>
              <a:t>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Рисунок 5" descr="http://www.nb-forum.ru/userfiles/image/LAA_5080%20-%20%D0%B1%D0%B1(1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92400"/>
            <a:ext cx="5811520" cy="4364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2204863"/>
            <a:ext cx="2934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Цель: </a:t>
            </a:r>
            <a:br>
              <a:rPr lang="ru-RU" sz="3200" dirty="0"/>
            </a:br>
            <a:r>
              <a:rPr lang="ru-RU" sz="3200" dirty="0"/>
              <a:t>повсеместная ликвидация нищеты во всех ее формах.</a:t>
            </a:r>
            <a:br>
              <a:rPr lang="ru-RU" sz="3200" dirty="0"/>
            </a:b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776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7214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Рыбинск – районный центр Ярославской области, довольно крупный приволжский город с населением 200 тысяч человек. Несмотря на наличие больших промышленных предприятий (например, завода "Рыбинские моторы"), местная экономика вплоть до конца "нулевых" находилась в упадке. Особенно нелегко пришлось неработающим многодетным и одиноким мамам.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2008 году двое художников из Санкт-Петербурга, </a:t>
            </a:r>
            <a:r>
              <a:rPr lang="ru-RU" b="1" dirty="0"/>
              <a:t>Павел Гаврилов</a:t>
            </a:r>
            <a:r>
              <a:rPr lang="ru-RU" dirty="0"/>
              <a:t> и </a:t>
            </a:r>
            <a:r>
              <a:rPr lang="ru-RU" b="1" dirty="0"/>
              <a:t>Лия Виснапу</a:t>
            </a:r>
            <a:r>
              <a:rPr lang="ru-RU" dirty="0"/>
              <a:t>, взяв в </a:t>
            </a:r>
            <a:r>
              <a:rPr lang="ru-RU" b="1" u="sng" dirty="0">
                <a:hlinkClick r:id="rId3"/>
              </a:rPr>
              <a:t>Фонде "Наше будущее"</a:t>
            </a:r>
            <a:r>
              <a:rPr lang="ru-RU" dirty="0"/>
              <a:t> беспроцентный заем, создали творческую мастерскую </a:t>
            </a:r>
            <a:r>
              <a:rPr lang="ru-RU" b="1" u="sng" dirty="0">
                <a:hlinkClick r:id="rId4"/>
              </a:rPr>
              <a:t>"Веселый войлок"</a:t>
            </a:r>
            <a:r>
              <a:rPr lang="ru-RU" dirty="0"/>
              <a:t>. Здесь производят оригинальные авторские игрушки и сувениры из войлока, а также панно с изображением ангелочков. Павел придумывает эскизы, а его супруга Лия занимается обучением мастериц-надомниц. Мастерская снабжает их материалами и занимается продажей изделий. Забавные игрушки и сувениры "Веселого войлока" охотно раскупают в крупных городах России и за рубежом. Бывают и корпоративные заказы.</a:t>
            </a:r>
          </a:p>
          <a:p>
            <a:r>
              <a:rPr lang="ru-RU" dirty="0"/>
              <a:t>По словам Лии Виснапу, работу в "Веселом войлоке" многие рассматривают и как способ поправить свое материальное положение, и как развивающую творческую деятельность. Так среди мастериц "Веселого войлока" есть мама шести детей, долгие годы мечтавшая заняться рукоделием. С учетом домашних забот для нее это была непозволительная роскошь. Работа с войлоком помогает получать дополнительный доход и заниматься любимым хобби.</a:t>
            </a:r>
          </a:p>
        </p:txBody>
      </p:sp>
    </p:spTree>
    <p:extLst>
      <p:ext uri="{BB962C8B-B14F-4D97-AF65-F5344CB8AC3E}">
        <p14:creationId xmlns:p14="http://schemas.microsoft.com/office/powerpoint/2010/main" val="3638040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908720"/>
            <a:ext cx="2602632" cy="914400"/>
          </a:xfrm>
        </p:spPr>
        <p:txBody>
          <a:bodyPr/>
          <a:lstStyle/>
          <a:p>
            <a:pPr marL="0" indent="0"/>
            <a:r>
              <a:rPr lang="ru-RU" dirty="0"/>
              <a:t>Критерии СП: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r>
              <a:rPr lang="ru-RU" dirty="0" smtClean="0"/>
              <a:t> Социальная </a:t>
            </a:r>
            <a:r>
              <a:rPr lang="ru-RU" dirty="0"/>
              <a:t>миссия</a:t>
            </a:r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r>
              <a:rPr lang="ru-RU" dirty="0" smtClean="0"/>
              <a:t> Предпринимательский </a:t>
            </a:r>
            <a:r>
              <a:rPr lang="ru-RU" dirty="0"/>
              <a:t>подход</a:t>
            </a:r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r>
              <a:rPr lang="ru-RU" dirty="0" smtClean="0"/>
              <a:t> Инновационность </a:t>
            </a:r>
            <a:r>
              <a:rPr lang="ru-RU" dirty="0"/>
              <a:t>(новаторство в решение социальной проблемы, новая комбинация ресурсов, новая услуга для региона)</a:t>
            </a:r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r>
              <a:rPr lang="ru-RU" dirty="0" smtClean="0"/>
              <a:t> Тиражируемость</a:t>
            </a:r>
            <a:endParaRPr lang="ru-RU" dirty="0"/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endParaRPr lang="ru-RU" dirty="0"/>
          </a:p>
          <a:p>
            <a:pPr lvl="1">
              <a:lnSpc>
                <a:spcPct val="160000"/>
              </a:lnSpc>
              <a:buClr>
                <a:srgbClr val="92D050"/>
              </a:buClr>
              <a:buSzPct val="250000"/>
              <a:buFont typeface="Wingdings" panose="05000000000000000000" pitchFamily="2" charset="2"/>
              <a:buChar char="ü"/>
            </a:pPr>
            <a:r>
              <a:rPr lang="ru-RU" dirty="0" smtClean="0"/>
              <a:t> Самоокупаемость </a:t>
            </a:r>
            <a:r>
              <a:rPr lang="ru-RU" dirty="0"/>
              <a:t>и финансовая устойчивость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81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03444" y="764704"/>
            <a:ext cx="2602632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Статистика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64704"/>
            <a:ext cx="5181600" cy="53614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Формат "Веселого войлока" позволяет надомным мастерицам достаточно комфортно совмещать домашние заботы с работой – в среднем они трудятся по 2–3 часа в день, получая, в зависимости от производительности и опыта, от 8 до 16 тысяч рублей в месяц. С учетом неполной занятости и по меркам Рыбинска – неплохо. За десять лет работы "Веселого войлока" новую профессию освоили более 100 жительниц этого приволжского города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86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424936" cy="1584175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Цель: обеспечение открытости, безопасности, жизнестойкости и устойчивости городов и населенных пунктов.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nb-forum.ru/userfiles/image/c0fa25e4-3e74-494f-931a-a1c8991a5bae_B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8" y="595263"/>
            <a:ext cx="5081270" cy="381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6924" y="1052736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Проект: туристическая компания для людей с инвалидностью "Либерти"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03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/>
              <a:t>Компания </a:t>
            </a:r>
            <a:r>
              <a:rPr lang="ru-RU" sz="2500" b="1" u="sng" dirty="0">
                <a:hlinkClick r:id="rId4"/>
              </a:rPr>
              <a:t>"Либерти"</a:t>
            </a:r>
            <a:r>
              <a:rPr lang="ru-RU" sz="2500" dirty="0"/>
              <a:t> создана </a:t>
            </a:r>
            <a:r>
              <a:rPr lang="ru-RU" sz="2500" b="1" dirty="0"/>
              <a:t>Марией Бондарь</a:t>
            </a:r>
            <a:r>
              <a:rPr lang="ru-RU" sz="2500" dirty="0"/>
              <a:t> и </a:t>
            </a:r>
            <a:r>
              <a:rPr lang="ru-RU" sz="2500" b="1" dirty="0"/>
              <a:t>Натальей </a:t>
            </a:r>
            <a:r>
              <a:rPr lang="ru-RU" sz="2500" b="1" dirty="0" err="1"/>
              <a:t>Гаспарян</a:t>
            </a:r>
            <a:r>
              <a:rPr lang="ru-RU" sz="2500" dirty="0"/>
              <a:t> в Санкт-Петербурге в 2004 году. </a:t>
            </a:r>
            <a:endParaRPr lang="ru-RU" sz="2500" dirty="0" smtClean="0"/>
          </a:p>
          <a:p>
            <a:r>
              <a:rPr lang="ru-RU" sz="2500" dirty="0" smtClean="0"/>
              <a:t>Первые </a:t>
            </a:r>
            <a:r>
              <a:rPr lang="ru-RU" sz="2500" dirty="0"/>
              <a:t>пять лет компаньоны в основном занимались организацией экскурсий по северной столице и ее окрестностям для людей, ограниченных в движении.</a:t>
            </a:r>
          </a:p>
          <a:p>
            <a:r>
              <a:rPr lang="ru-RU" sz="2500" dirty="0"/>
              <a:t>Сегодня компания принимает гостей из России и зарубежных стран. </a:t>
            </a:r>
            <a:endParaRPr lang="ru-RU" sz="2500" dirty="0" smtClean="0"/>
          </a:p>
          <a:p>
            <a:r>
              <a:rPr lang="ru-RU" sz="2500" dirty="0" smtClean="0"/>
              <a:t>Мария </a:t>
            </a:r>
            <a:r>
              <a:rPr lang="ru-RU" sz="2500" dirty="0"/>
              <a:t>и Наталья остановились на следующей социальной бизнес-модели: прибыль получают от платежеспособных туристов из-за рубежа, а россиян обслуживают по себестоимости. </a:t>
            </a:r>
            <a:endParaRPr lang="ru-RU" sz="2500" dirty="0" smtClean="0"/>
          </a:p>
          <a:p>
            <a:r>
              <a:rPr lang="ru-RU" sz="2500" dirty="0" smtClean="0"/>
              <a:t>Сегодня </a:t>
            </a:r>
            <a:r>
              <a:rPr lang="ru-RU" sz="2500" dirty="0"/>
              <a:t>"Либерти" не только принимает туристов в Санкт- Петербурге, но и организует туры в Москву, по Золотому кольцу, в Пушкинские Горы, Калининград, Казань и Коломну, а также вывозит российских путешественников с инвалидностью в другие страны. </a:t>
            </a:r>
            <a:endParaRPr lang="ru-RU" sz="2500" dirty="0" smtClean="0"/>
          </a:p>
          <a:p>
            <a:r>
              <a:rPr lang="ru-RU" sz="2500" dirty="0" smtClean="0"/>
              <a:t>Благодаря </a:t>
            </a:r>
            <a:r>
              <a:rPr lang="ru-RU" sz="2500" dirty="0"/>
              <a:t>"Либерти" тысячи россиян с ограниченными возможностями увидели свою страну и мир. В 2017 </a:t>
            </a:r>
            <a:r>
              <a:rPr lang="ru-RU" sz="2500" dirty="0" smtClean="0"/>
              <a:t> году </a:t>
            </a:r>
            <a:r>
              <a:rPr lang="ru-RU" sz="2500" dirty="0"/>
              <a:t>услугами компании воспользовались более 1000 туристов. Примерно 60% из них – зарубежные гости.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086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12663" cy="1944216"/>
          </a:xfrm>
        </p:spPr>
        <p:txBody>
          <a:bodyPr>
            <a:normAutofit/>
          </a:bodyPr>
          <a:lstStyle/>
          <a:p>
            <a:r>
              <a:rPr lang="ru-RU" b="1" dirty="0"/>
              <a:t>Вера и дело по-пермски</a:t>
            </a:r>
            <a:br>
              <a:rPr lang="ru-RU" b="1" dirty="0"/>
            </a:br>
            <a:r>
              <a:rPr lang="ru-RU" dirty="0"/>
              <a:t> </a:t>
            </a:r>
          </a:p>
        </p:txBody>
      </p:sp>
      <p:pic>
        <p:nvPicPr>
          <p:cNvPr id="5" name="Рисунок 4" descr="Прокат технических средств реабилитации для инвалидов в Перми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832647" cy="3582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5799" y="5445224"/>
            <a:ext cx="7974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/>
              <a:t>Сегодня прокатный центр ПКО ВОИ – это единственное во всем </a:t>
            </a:r>
            <a:r>
              <a:rPr lang="ru-RU" dirty="0">
                <a:hlinkClick r:id="rId5"/>
              </a:rPr>
              <a:t>Пермском крае</a:t>
            </a:r>
            <a:r>
              <a:rPr lang="ru-RU" dirty="0"/>
              <a:t> место, где можно найти </a:t>
            </a:r>
            <a:r>
              <a:rPr lang="ru-RU" dirty="0"/>
              <a:t>практически всю палитру современных высокотехнологичных устройств для реабилитации людей с ограниченными возможностями.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099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10556"/>
            <a:ext cx="5508104" cy="57427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smtClean="0"/>
              <a:t>В </a:t>
            </a:r>
            <a:r>
              <a:rPr lang="ru-RU" dirty="0"/>
              <a:t>2015 году Пермское общество инвалидов повторно выиграло конкурс правительства края и получило грант на закупку </a:t>
            </a:r>
            <a:r>
              <a:rPr lang="ru-RU" b="1" u="sng" dirty="0">
                <a:hlinkClick r:id="rId4"/>
              </a:rPr>
              <a:t>средств реабилитации</a:t>
            </a:r>
            <a:r>
              <a:rPr lang="ru-RU" dirty="0"/>
              <a:t> – уже для организации пункта проката и ремонта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Сегодня Информационно-прокатный центр ПКО ВОИ предлагает в аренду более тысячи различных устройств: от костылей и ходунков до колясок с электроприводом, специальных скутеров и сложных механизмов, помогающих обездвиженным людям встать на ноги.</a:t>
            </a:r>
          </a:p>
          <a:p>
            <a:r>
              <a:rPr lang="ru-RU" dirty="0" smtClean="0"/>
              <a:t>Спрос </a:t>
            </a:r>
            <a:r>
              <a:rPr lang="ru-RU" dirty="0"/>
              <a:t>на услуги проката средств реабилитации превысил все ожидания, и центр стал закупать дополнительное оборудование на собственные средства. Опытным путем узнавали, в чем нуждаются люди с ограниченными возможностями. Например, оказались востребованы медицинские кровати с электроприводом. Причем берут их не только семьи, где есть люди с инвалидностью, но и в случае получения серьезных травм, когда человеку приходится проводить месяцы в постели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3" name="Рисунок 2" descr="проект общества инвалидов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4320" y="1052736"/>
            <a:ext cx="3441700" cy="42506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41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 descr="Пункт проката средств для инвалидов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09" y="1194951"/>
            <a:ext cx="6045835" cy="4532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692696"/>
            <a:ext cx="2430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"Хит наших прокатных продаж – скутеры для малоподвижных людей. Очень удобная вещь для лета</a:t>
            </a:r>
            <a:r>
              <a:rPr lang="ru-RU" sz="1600" dirty="0"/>
              <a:t>, – говорит Надежда Романова. – </a:t>
            </a:r>
            <a:r>
              <a:rPr lang="ru-RU" sz="1600" i="1" dirty="0"/>
              <a:t>Ими пользуются не только инвалиды, но и пожилые люди. Мы учим, как ими управлять, даем возможность провести тест-драйв”</a:t>
            </a:r>
            <a:r>
              <a:rPr lang="ru-RU" sz="1600" dirty="0"/>
              <a:t>. Аренда такого скутера стоит от 3,5 до 5,5 тысячи рублей в месяц, коляски с электроприводом – 4,5 тысячи, </a:t>
            </a:r>
            <a:r>
              <a:rPr lang="ru-RU" sz="1600" dirty="0" err="1"/>
              <a:t>параподиума</a:t>
            </a:r>
            <a:r>
              <a:rPr lang="ru-RU" sz="1600" dirty="0"/>
              <a:t> – 5 тысяч, а простая трость обойдется в 300 рублей в месяц.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38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520" y="0"/>
            <a:ext cx="30784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692696"/>
            <a:ext cx="6065520" cy="5976664"/>
          </a:xfrm>
        </p:spPr>
        <p:txBody>
          <a:bodyPr>
            <a:noAutofit/>
          </a:bodyPr>
          <a:lstStyle/>
          <a:p>
            <a:r>
              <a:rPr lang="ru-RU" sz="1200" dirty="0"/>
              <a:t>Кроме просвещения, информационной поддержки и оказания столь необходимых услуг, ПКО ВОИ является еще и социально ответственным </a:t>
            </a:r>
            <a:r>
              <a:rPr lang="ru-RU" sz="1200" b="1" u="sng" dirty="0">
                <a:hlinkClick r:id="rId5"/>
              </a:rPr>
              <a:t>работодателем</a:t>
            </a:r>
            <a:r>
              <a:rPr lang="ru-RU" sz="1200" dirty="0"/>
              <a:t>. Сегодня в пункте проката и ремонтной мастерской трудятся трое сотрудников с инвалидностью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200" dirty="0"/>
              <a:t>В конце 2017 года центр Пермского общества инвалидов победил во Всероссийском конкурсе "Социальный предприниматель”, организованном </a:t>
            </a:r>
            <a:r>
              <a:rPr lang="ru-RU" sz="1200" b="1" u="sng" dirty="0">
                <a:hlinkClick r:id="rId6"/>
              </a:rPr>
              <a:t>Фондом "Наше будущее”</a:t>
            </a:r>
            <a:r>
              <a:rPr lang="ru-RU" sz="1200" dirty="0"/>
              <a:t>, и получил возможность взять 800 тыс. рублей на 5 лет в качестве беспроцентного займа. Эти деньги, по словам Надежды Романовой, пойдут на расширение арендного бизнеса: будут организованы четыре дополнительных пункта проката – два в Перми и два в крае. На работу планируется взять людей с ограниченными возможностями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sz="1600" dirty="0"/>
              <a:t>История Пермской краевой организации Всероссийского общества инвалидов – это практически образцовый пример применения социально-предпринимательского механизма для создания с нуля нового направления социальных услуг и улучшения качества жизни целой социальной группы в регионе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347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12663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Проект: "Школа искусств XXI века"</a:t>
            </a:r>
            <a:br>
              <a:rPr lang="ru-RU" b="1" dirty="0"/>
            </a:br>
            <a:r>
              <a:rPr lang="ru-RU" dirty="0" smtClean="0"/>
              <a:t>Цель</a:t>
            </a:r>
            <a:r>
              <a:rPr lang="ru-RU" dirty="0"/>
              <a:t>: обеспечение всеохватного и справедливого качественного образования и поощрение возможности обучения на протяжении всей жизни для всех.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nb-forum.ru/userfiles/image/IMG_44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216015" cy="41052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03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200" dirty="0"/>
              <a:t>В 2012 году музыкант, выпускник московского училища им. Гнесиных </a:t>
            </a:r>
            <a:r>
              <a:rPr lang="ru-RU" sz="1200" b="1" dirty="0"/>
              <a:t>Владимир Четвериков</a:t>
            </a:r>
            <a:r>
              <a:rPr lang="ru-RU" sz="1200" dirty="0"/>
              <a:t> открыл в Череповце (Вологодская область) частную </a:t>
            </a:r>
            <a:r>
              <a:rPr lang="ru-RU" sz="1200" b="1" u="sng" dirty="0">
                <a:hlinkClick r:id="rId4"/>
              </a:rPr>
              <a:t>Школу современного творчества</a:t>
            </a:r>
            <a:r>
              <a:rPr lang="ru-RU" sz="1200" dirty="0"/>
              <a:t> "Мастер-класс". Здесь учат музыке, но учат совсем не так, как в классических музыкальных школах. Во-первых, здесь не надо сдавать экзамены, проходить определенное количество часов сольфеджио. Даже ноты ученики осваивают только тогда, когда сами понимают, что без них – никак. Главное же – музыка во всех ее видах: помимо традиционного обучения игре на инструментах и пению, в "Мастер-классе" можно научиться компьютерному музыкальному программированию, азам звукорежиссуры и аранжировки, технике речи. Работает "Школа </a:t>
            </a:r>
            <a:r>
              <a:rPr lang="ru-RU" sz="1200" dirty="0" err="1"/>
              <a:t>диджеев</a:t>
            </a:r>
            <a:r>
              <a:rPr lang="ru-RU" sz="1200" dirty="0"/>
              <a:t>" и собственная студия звукозаписи. В качестве выпускных экзаменов – концерты перед аудиторией.</a:t>
            </a:r>
          </a:p>
          <a:p>
            <a:r>
              <a:rPr lang="ru-RU" sz="1200" dirty="0"/>
              <a:t>Основная миссия проекта, по словам его автора Владимира </a:t>
            </a:r>
            <a:r>
              <a:rPr lang="ru-RU" sz="1200" dirty="0" err="1"/>
              <a:t>Четверикова</a:t>
            </a:r>
            <a:r>
              <a:rPr lang="ru-RU" sz="1200" dirty="0"/>
              <a:t>, – снять лишние барьеры между музыкальным образованием и теми, кто хотел бы его получить. В школе </a:t>
            </a:r>
            <a:r>
              <a:rPr lang="ru-RU" sz="1200" dirty="0" err="1"/>
              <a:t>Четверикова</a:t>
            </a:r>
            <a:r>
              <a:rPr lang="ru-RU" sz="1200" dirty="0"/>
              <a:t> к музыке приобщаются непринужденно, с удовольствием и в индивидуальном порядке. Кроме того, как утверждает Владимир, есть еще одна, но очень важная социальная миссия: работа в школе позволяет малооплачиваемым провинциальным музыкальным работникам существенно пополнить свой семейный бюджет.</a:t>
            </a:r>
          </a:p>
          <a:p>
            <a:r>
              <a:rPr lang="ru-RU" sz="1200" dirty="0"/>
              <a:t>Другое отличие от классических музыкальных школ – отсутствие возрастного ценза. В "Мастер-классе" учатся "и пионеры, и пенсионеры". Сюда можно прийти как профессиональному музыканту – повысить квалификацию, так и человеку с полным "музыкальным нулем". Принцип "учиться никогда и никому не поздно" заложен в самой концепции школы Владимира </a:t>
            </a:r>
            <a:r>
              <a:rPr lang="ru-RU" sz="1200" dirty="0" err="1"/>
              <a:t>Четверикова</a:t>
            </a:r>
            <a:r>
              <a:rPr lang="ru-RU" sz="1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2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7" y="785912"/>
            <a:ext cx="901266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Малый радиус для большого дела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 descr="http://www.nb-forum.ru/userfiles/image/7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184576" cy="3363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94116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"У одного из основателей </a:t>
            </a:r>
            <a:r>
              <a:rPr lang="ru-RU" i="1" dirty="0" smtClean="0"/>
              <a:t>компании </a:t>
            </a:r>
            <a:r>
              <a:rPr lang="ru-RU" dirty="0"/>
              <a:t>"</a:t>
            </a:r>
            <a:r>
              <a:rPr lang="ru-RU" dirty="0" err="1"/>
              <a:t>Суприммоторс</a:t>
            </a:r>
            <a:r>
              <a:rPr lang="ru-RU" dirty="0"/>
              <a:t>"</a:t>
            </a:r>
            <a:r>
              <a:rPr lang="ru-RU" i="1" dirty="0" smtClean="0"/>
              <a:t>,</a:t>
            </a:r>
            <a:r>
              <a:rPr lang="ru-RU" i="1" dirty="0"/>
              <a:t> </a:t>
            </a:r>
            <a:r>
              <a:rPr lang="ru-RU" b="1" i="1" dirty="0"/>
              <a:t>Николая Юдина</a:t>
            </a:r>
            <a:r>
              <a:rPr lang="ru-RU" i="1" dirty="0"/>
              <a:t>, друг попал в беду: случился инсульт, человек оказался в коляске</a:t>
            </a:r>
            <a:r>
              <a:rPr lang="ru-RU" i="1" dirty="0" smtClean="0"/>
              <a:t>, и </a:t>
            </a:r>
            <a:r>
              <a:rPr lang="ru-RU" i="1" dirty="0"/>
              <a:t>он попросил Николая: "Придумайте мне что-нибудь". И </a:t>
            </a:r>
            <a:r>
              <a:rPr lang="ru-RU" i="1" dirty="0" smtClean="0"/>
              <a:t>им пришла </a:t>
            </a:r>
            <a:r>
              <a:rPr lang="ru-RU" i="1" dirty="0"/>
              <a:t>идея специальной приставки к обычному креслу-коляске, которая позволяет, по сути, сделать ее электрической".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779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44" y="816744"/>
            <a:ext cx="4625752" cy="3836392"/>
          </a:xfrm>
        </p:spPr>
        <p:txBody>
          <a:bodyPr>
            <a:noAutofit/>
          </a:bodyPr>
          <a:lstStyle/>
          <a:p>
            <a:r>
              <a:rPr lang="ru-RU" sz="3200" b="1" dirty="0"/>
              <a:t>Дарья Абрамова: </a:t>
            </a:r>
            <a:r>
              <a:rPr lang="en-US" sz="3200" b="1" dirty="0" smtClean="0"/>
              <a:t>“</a:t>
            </a:r>
            <a:r>
              <a:rPr lang="ru-RU" sz="3200" b="1" dirty="0" smtClean="0"/>
              <a:t>Главное </a:t>
            </a:r>
            <a:r>
              <a:rPr lang="ru-RU" sz="3200" b="1" dirty="0"/>
              <a:t>– </a:t>
            </a:r>
            <a:r>
              <a:rPr lang="ru-RU" sz="3200" b="1" dirty="0" smtClean="0"/>
              <a:t>начать!</a:t>
            </a:r>
            <a:r>
              <a:rPr lang="en-US" sz="3200" b="1" dirty="0" smtClean="0"/>
              <a:t>”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nb-forum.ru/userfiles/image/75506342697370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816744"/>
            <a:ext cx="42529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408009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Проект: школа программирования «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</a:rPr>
              <a:t>Кодабра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661060"/>
            <a:ext cx="46805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За два года </a:t>
            </a:r>
            <a:r>
              <a:rPr lang="ru-RU" i="1" dirty="0"/>
              <a:t>в школе программирования </a:t>
            </a:r>
            <a:r>
              <a:rPr lang="ru-RU" i="1" dirty="0" err="1" smtClean="0"/>
              <a:t>Кодабр</a:t>
            </a:r>
            <a:r>
              <a:rPr lang="ru-RU" i="1" dirty="0" err="1"/>
              <a:t>а</a:t>
            </a:r>
            <a:r>
              <a:rPr lang="ru-RU" i="1" dirty="0" smtClean="0"/>
              <a:t> </a:t>
            </a:r>
            <a:r>
              <a:rPr lang="ru-RU" i="1" dirty="0"/>
              <a:t>прошли обучение более </a:t>
            </a:r>
            <a:r>
              <a:rPr lang="ru-RU" b="1" i="1" dirty="0"/>
              <a:t>23 тысяч детей</a:t>
            </a:r>
            <a:r>
              <a:rPr lang="ru-RU" i="1" dirty="0"/>
              <a:t>, проект вышел на операционную</a:t>
            </a:r>
            <a:r>
              <a:rPr lang="ru-RU" b="1" i="1" dirty="0"/>
              <a:t> прибыль в полтора миллиона рублей в месяц</a:t>
            </a:r>
            <a:r>
              <a:rPr lang="ru-RU" i="1" dirty="0"/>
              <a:t>. В </a:t>
            </a:r>
            <a:r>
              <a:rPr lang="ru-RU" i="1" dirty="0" err="1"/>
              <a:t>Кодабре</a:t>
            </a:r>
            <a:r>
              <a:rPr lang="ru-RU" i="1" dirty="0"/>
              <a:t> учат придумывать и программировать компьютерные игры, создавать сайты, монтировать видео и осваивать другие навыки цифровой эпохи.</a:t>
            </a:r>
          </a:p>
          <a:p>
            <a:endParaRPr lang="ru-RU" sz="1600" i="1" dirty="0"/>
          </a:p>
          <a:p>
            <a:r>
              <a:rPr lang="ru-RU" sz="1600" i="1" dirty="0"/>
              <a:t> 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981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692696"/>
            <a:ext cx="4824536" cy="5734794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конце </a:t>
            </a:r>
            <a:r>
              <a:rPr lang="ru-RU" dirty="0" smtClean="0"/>
              <a:t>2016 года </a:t>
            </a:r>
            <a:r>
              <a:rPr lang="ru-RU" dirty="0"/>
              <a:t>изделие впервые показали на специализированной выставке, где оно произвело фурор. 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i="1" dirty="0"/>
              <a:t>Победили в конкурсе проектов "Социальный предприниматель" и получили беспроцентный заем от </a:t>
            </a:r>
            <a:r>
              <a:rPr lang="ru-RU" b="1" i="1" u="sng" dirty="0">
                <a:hlinkClick r:id="rId4"/>
              </a:rPr>
              <a:t>Фонда "Наше будущее</a:t>
            </a:r>
            <a:r>
              <a:rPr lang="ru-RU" b="1" i="1" dirty="0"/>
              <a:t>"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2017 году собрали вручную первые 50 устройств, и все они нашли своих покупателей. </a:t>
            </a:r>
            <a:endParaRPr lang="ru-RU" i="1" dirty="0" smtClean="0"/>
          </a:p>
          <a:p>
            <a:r>
              <a:rPr lang="ru-RU" i="1" dirty="0" smtClean="0"/>
              <a:t>Сейчас их география </a:t>
            </a:r>
            <a:r>
              <a:rPr lang="ru-RU" i="1" dirty="0"/>
              <a:t>продаж – от Владивостока до </a:t>
            </a:r>
            <a:r>
              <a:rPr lang="ru-RU" i="1" dirty="0" smtClean="0"/>
              <a:t>Израиля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6" name="Рисунок 5" descr="http://www.nb-forum.ru/userfiles/image/33520846882_5e2f86771d_o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32091" cy="54467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316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73205" y="665093"/>
            <a:ext cx="2503252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Первая версия </a:t>
            </a:r>
            <a:r>
              <a:rPr lang="ru-RU" sz="1400" i="1" dirty="0">
                <a:hlinkClick r:id="rId3"/>
              </a:rPr>
              <a:t>"</a:t>
            </a:r>
            <a:r>
              <a:rPr lang="ru-RU" sz="1400" i="1" dirty="0" err="1">
                <a:hlinkClick r:id="rId3"/>
              </a:rPr>
              <a:t>Уна</a:t>
            </a:r>
            <a:r>
              <a:rPr lang="ru-RU" sz="1400" i="1" dirty="0">
                <a:hlinkClick r:id="rId3"/>
              </a:rPr>
              <a:t> Вил"</a:t>
            </a:r>
            <a:r>
              <a:rPr lang="ru-RU" sz="1400" i="1" dirty="0"/>
              <a:t> предназначалась для так называемых активных колясок. </a:t>
            </a:r>
            <a:endParaRPr lang="ru-RU" sz="1400" i="1" dirty="0"/>
          </a:p>
          <a:p>
            <a:r>
              <a:rPr lang="ru-RU" sz="1400" i="1" dirty="0"/>
              <a:t>Вторая версия "</a:t>
            </a:r>
            <a:r>
              <a:rPr lang="ru-RU" sz="1400" i="1" dirty="0" err="1"/>
              <a:t>Уна</a:t>
            </a:r>
            <a:r>
              <a:rPr lang="ru-RU" sz="1400" i="1" dirty="0"/>
              <a:t> Вил", которую они сейчас разрабатывают, предназначена для колясок всех типов. </a:t>
            </a:r>
          </a:p>
          <a:p>
            <a:r>
              <a:rPr lang="ru-RU" sz="1400" i="1" dirty="0"/>
              <a:t>Первая версия приставки "</a:t>
            </a:r>
            <a:r>
              <a:rPr lang="ru-RU" sz="1400" i="1" dirty="0" err="1"/>
              <a:t>Уна</a:t>
            </a:r>
            <a:r>
              <a:rPr lang="ru-RU" sz="1400" i="1" dirty="0"/>
              <a:t> Вил </a:t>
            </a:r>
            <a:r>
              <a:rPr lang="ru-RU" sz="1400" i="1" dirty="0" smtClean="0"/>
              <a:t>" </a:t>
            </a:r>
            <a:r>
              <a:rPr lang="ru-RU" sz="1400" i="1" dirty="0"/>
              <a:t>стоит сегодня 70 тысяч рублей, </a:t>
            </a:r>
            <a:r>
              <a:rPr lang="ru-RU" sz="1400" i="1" dirty="0" smtClean="0"/>
              <a:t>вторую планируют </a:t>
            </a:r>
            <a:r>
              <a:rPr lang="ru-RU" sz="1400" i="1" dirty="0"/>
              <a:t>продавать в России по 35 тысяч рублей".</a:t>
            </a:r>
            <a:endParaRPr lang="ru-RU" sz="1400" dirty="0"/>
          </a:p>
          <a:p>
            <a:endParaRPr lang="ru-RU" sz="1300" dirty="0"/>
          </a:p>
        </p:txBody>
      </p:sp>
      <p:pic>
        <p:nvPicPr>
          <p:cNvPr id="6" name="Рисунок 5" descr="http://www.nb-forum.ru/userfiles/image/247fa12s-96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36"/>
            <a:ext cx="6099175" cy="45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700" y="4734342"/>
            <a:ext cx="90237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августе 2017 года команда "</a:t>
            </a:r>
            <a:r>
              <a:rPr lang="ru-RU" sz="2000" dirty="0" err="1"/>
              <a:t>Суприммоторс</a:t>
            </a:r>
            <a:r>
              <a:rPr lang="ru-RU" sz="2000" dirty="0"/>
              <a:t>" участвовала в телевизионном конкурсе "Идея на миллион". Заняли второе место и получили от Внешэкономбанка 20 миллионов рублей. Причем не в качестве возвратных инвестиций или кредита, а чистыми деньгами, влитыми в бизнес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2238062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064" y="70220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Несмотря </a:t>
            </a:r>
            <a:r>
              <a:rPr lang="ru-RU" sz="1200" dirty="0"/>
              <a:t>на молодой возраст, "</a:t>
            </a:r>
            <a:r>
              <a:rPr lang="ru-RU" sz="1200" dirty="0" err="1"/>
              <a:t>Суприммоторс</a:t>
            </a:r>
            <a:r>
              <a:rPr lang="ru-RU" sz="1200" dirty="0"/>
              <a:t>" уже не ограничивается производством только одного изделия. Специализация компании – разработка нового класса электрических устройств, известных в мире под аббревиатурой </a:t>
            </a:r>
            <a:r>
              <a:rPr lang="ru-RU" sz="1200" b="1" dirty="0"/>
              <a:t>NEV</a:t>
            </a:r>
            <a:r>
              <a:rPr lang="ru-RU" sz="1200" dirty="0"/>
              <a:t> (</a:t>
            </a:r>
            <a:r>
              <a:rPr lang="ru-RU" sz="1200" dirty="0" err="1"/>
              <a:t>Neighborhood</a:t>
            </a:r>
            <a:r>
              <a:rPr lang="ru-RU" sz="1200" dirty="0"/>
              <a:t> </a:t>
            </a:r>
            <a:r>
              <a:rPr lang="ru-RU" sz="1200" dirty="0" err="1"/>
              <a:t>Electrical</a:t>
            </a:r>
            <a:r>
              <a:rPr lang="ru-RU" sz="1200" dirty="0"/>
              <a:t> </a:t>
            </a:r>
            <a:r>
              <a:rPr lang="ru-RU" sz="1200" dirty="0" err="1"/>
              <a:t>Vehicle</a:t>
            </a:r>
            <a:r>
              <a:rPr lang="ru-RU" sz="1200" dirty="0"/>
              <a:t> – средство передвижения по ближайшей округе). Это транспорт малого радиуса действия: самодвижущиеся электрические тележки, скутеры, самокаты. Кроме "</a:t>
            </a:r>
            <a:r>
              <a:rPr lang="ru-RU" sz="1200" dirty="0" err="1"/>
              <a:t>Уна</a:t>
            </a:r>
            <a:r>
              <a:rPr lang="ru-RU" sz="1200" dirty="0"/>
              <a:t> Вил", российские стартаперы разработали первый в мире компактный детский </a:t>
            </a:r>
            <a:r>
              <a:rPr lang="ru-RU" sz="1200" dirty="0" err="1"/>
              <a:t>электроснегокат</a:t>
            </a:r>
            <a:r>
              <a:rPr lang="ru-RU" sz="1200" dirty="0"/>
              <a:t> и безопасный "</a:t>
            </a:r>
            <a:r>
              <a:rPr lang="ru-RU" sz="1200" dirty="0" err="1"/>
              <a:t>дрифт</a:t>
            </a:r>
            <a:r>
              <a:rPr lang="ru-RU" sz="1200" dirty="0"/>
              <a:t> </a:t>
            </a:r>
            <a:r>
              <a:rPr lang="ru-RU" sz="1200" dirty="0" err="1"/>
              <a:t>трайк</a:t>
            </a:r>
            <a:r>
              <a:rPr lang="ru-RU" sz="1200" dirty="0"/>
              <a:t>" (</a:t>
            </a:r>
            <a:r>
              <a:rPr lang="ru-RU" sz="1200" dirty="0" err="1"/>
              <a:t>Drift</a:t>
            </a:r>
            <a:r>
              <a:rPr lang="ru-RU" sz="1200" dirty="0"/>
              <a:t> </a:t>
            </a:r>
            <a:r>
              <a:rPr lang="ru-RU" sz="1200" dirty="0" err="1"/>
              <a:t>Trike</a:t>
            </a:r>
            <a:r>
              <a:rPr lang="ru-RU" sz="1200" dirty="0"/>
              <a:t>) – </a:t>
            </a:r>
            <a:r>
              <a:rPr lang="ru-RU" sz="1200" dirty="0" err="1"/>
              <a:t>низкосидящий</a:t>
            </a:r>
            <a:r>
              <a:rPr lang="ru-RU" sz="1200" dirty="0"/>
              <a:t> трехколесный мини-мотоцикл для управляемого и безопасного заноса (немного похоже на картинг).</a:t>
            </a:r>
          </a:p>
          <a:p>
            <a:r>
              <a:rPr lang="ru-RU" sz="1200" i="1" dirty="0"/>
              <a:t>"</a:t>
            </a:r>
            <a:r>
              <a:rPr lang="ru-RU" sz="1200" i="1" dirty="0" err="1"/>
              <a:t>Дрифт</a:t>
            </a:r>
            <a:r>
              <a:rPr lang="ru-RU" sz="1200" i="1" dirty="0"/>
              <a:t> </a:t>
            </a:r>
            <a:r>
              <a:rPr lang="ru-RU" sz="1200" i="1" dirty="0" err="1"/>
              <a:t>трайк</a:t>
            </a:r>
            <a:r>
              <a:rPr lang="ru-RU" sz="1200" i="1" dirty="0"/>
              <a:t>" – это аттракцион, на котором можно </a:t>
            </a:r>
            <a:r>
              <a:rPr lang="ru-RU" sz="1200" i="1" dirty="0" err="1"/>
              <a:t>подрифтовать</a:t>
            </a:r>
            <a:r>
              <a:rPr lang="ru-RU" sz="1200" i="1" dirty="0"/>
              <a:t> вволю без вреда для здоровья</a:t>
            </a:r>
            <a:r>
              <a:rPr lang="ru-RU" sz="1200" dirty="0"/>
              <a:t>, – говорит Сергей </a:t>
            </a:r>
            <a:r>
              <a:rPr lang="ru-RU" sz="1200" dirty="0" err="1"/>
              <a:t>Костеневич</a:t>
            </a:r>
            <a:r>
              <a:rPr lang="ru-RU" sz="1200" dirty="0"/>
              <a:t>. – </a:t>
            </a:r>
            <a:r>
              <a:rPr lang="ru-RU" sz="1200" i="1" dirty="0"/>
              <a:t>Покупаешь несколько таких "</a:t>
            </a:r>
            <a:r>
              <a:rPr lang="ru-RU" sz="1200" i="1" dirty="0" err="1"/>
              <a:t>трайков</a:t>
            </a:r>
            <a:r>
              <a:rPr lang="ru-RU" sz="1200" i="1" dirty="0"/>
              <a:t>" и получаешь готовый бизнес: можно катать желающих или сдавать в аренду для корпоративных мероприятий".</a:t>
            </a:r>
            <a:endParaRPr lang="ru-RU" sz="1200" dirty="0"/>
          </a:p>
        </p:txBody>
      </p:sp>
      <p:pic>
        <p:nvPicPr>
          <p:cNvPr id="6" name="Рисунок 5" descr="http://www.nb-forum.ru/userfiles/image/vCsaJdGbCWI(1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28" y="2456532"/>
            <a:ext cx="9115772" cy="441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505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5808591" cy="1274440"/>
          </a:xfrm>
        </p:spPr>
        <p:txBody>
          <a:bodyPr>
            <a:normAutofit/>
          </a:bodyPr>
          <a:lstStyle/>
          <a:p>
            <a:r>
              <a:rPr lang="ru-RU" b="1" dirty="0"/>
              <a:t>Интерактивный музей наук «</a:t>
            </a:r>
            <a:r>
              <a:rPr lang="ru-RU" b="1" dirty="0" err="1"/>
              <a:t>Лабораториум</a:t>
            </a:r>
            <a:r>
              <a:rPr lang="ru-RU" b="1" dirty="0"/>
              <a:t>»</a:t>
            </a:r>
          </a:p>
        </p:txBody>
      </p:sp>
      <p:pic>
        <p:nvPicPr>
          <p:cNvPr id="6" name="Рисунок 5" descr="http://www.nb-forum.ru/userfiles/image/DSC_3304.JP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441674" cy="473148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992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872" y="836712"/>
            <a:ext cx="8229600" cy="33123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900" dirty="0"/>
              <a:t>«</a:t>
            </a:r>
            <a:r>
              <a:rPr lang="ru-RU" sz="1900" b="1" dirty="0" err="1"/>
              <a:t>Лабораториум</a:t>
            </a:r>
            <a:r>
              <a:rPr lang="ru-RU" sz="1900" dirty="0"/>
              <a:t>» — научно-познавательный проект, основными задачами которого являются популяризация науки и повышение интереса молодежи к изучению окружающего мира. </a:t>
            </a:r>
            <a:endParaRPr lang="ru-RU" sz="1900" dirty="0" smtClean="0"/>
          </a:p>
          <a:p>
            <a:pPr>
              <a:lnSpc>
                <a:spcPct val="120000"/>
              </a:lnSpc>
            </a:pPr>
            <a:endParaRPr lang="ru-RU" sz="1900" b="1" dirty="0" smtClean="0"/>
          </a:p>
          <a:p>
            <a:pPr>
              <a:lnSpc>
                <a:spcPct val="120000"/>
              </a:lnSpc>
            </a:pPr>
            <a:r>
              <a:rPr lang="ru-RU" sz="1900" dirty="0" smtClean="0"/>
              <a:t>Экспозиция </a:t>
            </a:r>
            <a:r>
              <a:rPr lang="ru-RU" sz="1900" dirty="0"/>
              <a:t>«</a:t>
            </a:r>
            <a:r>
              <a:rPr lang="ru-RU" sz="1900" dirty="0" err="1"/>
              <a:t>Лабораториума</a:t>
            </a:r>
            <a:r>
              <a:rPr lang="ru-RU" sz="1900" dirty="0"/>
              <a:t>» занимает </a:t>
            </a:r>
            <a:r>
              <a:rPr lang="ru-RU" sz="1900" b="1" dirty="0"/>
              <a:t>три этажа</a:t>
            </a:r>
            <a:r>
              <a:rPr lang="ru-RU" sz="1900" dirty="0"/>
              <a:t> и насчитывает более </a:t>
            </a:r>
            <a:r>
              <a:rPr lang="ru-RU" sz="1900" b="1" dirty="0"/>
              <a:t>120 интерактивных инсталляций</a:t>
            </a:r>
            <a:r>
              <a:rPr lang="ru-RU" sz="1900" dirty="0"/>
              <a:t>, демонстрирующих законы физики, математики, астрономии, биологии и культурологии. </a:t>
            </a:r>
            <a:endParaRPr lang="ru-RU" sz="1900" dirty="0" smtClean="0"/>
          </a:p>
          <a:p>
            <a:pPr marL="0" indent="0">
              <a:lnSpc>
                <a:spcPct val="120000"/>
              </a:lnSpc>
              <a:buNone/>
            </a:pPr>
            <a:endParaRPr lang="ru-RU" sz="1900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 descr="http://www.nb-forum.ru/userfiles/image/DSC_0480.jpg">
            <a:hlinkClick r:id="rId4" tgtFrame="&quot;_blank&quot;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62242"/>
            <a:ext cx="3335461" cy="24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4062242"/>
            <a:ext cx="496855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Музей </a:t>
            </a:r>
            <a:r>
              <a:rPr lang="ru-RU" dirty="0"/>
              <a:t>также располагает собственной </a:t>
            </a:r>
            <a:r>
              <a:rPr lang="ru-RU" b="1" dirty="0"/>
              <a:t>химической лабораторией</a:t>
            </a:r>
            <a:r>
              <a:rPr lang="ru-RU" dirty="0"/>
              <a:t>, позволяющей проводить научные шоу и </a:t>
            </a:r>
            <a:r>
              <a:rPr lang="ru-RU" dirty="0" smtClean="0"/>
              <a:t>мастер-классы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 </a:t>
            </a:r>
            <a:r>
              <a:rPr lang="ru-RU" dirty="0"/>
              <a:t>сегодняшний день «</a:t>
            </a:r>
            <a:r>
              <a:rPr lang="ru-RU" dirty="0" err="1"/>
              <a:t>Лабораториум</a:t>
            </a:r>
            <a:r>
              <a:rPr lang="ru-RU" dirty="0"/>
              <a:t>» посетили порядка </a:t>
            </a:r>
            <a:r>
              <a:rPr lang="ru-RU" b="1" dirty="0" smtClean="0"/>
              <a:t>140 </a:t>
            </a:r>
            <a:r>
              <a:rPr lang="ru-RU" b="1" dirty="0"/>
              <a:t>000 человек.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12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4048" y="764704"/>
            <a:ext cx="3825328" cy="5754474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Автор проекта – многодетная мама, социальная предпринимательница </a:t>
            </a:r>
            <a:r>
              <a:rPr lang="ru-RU" sz="1800" b="1" dirty="0" smtClean="0"/>
              <a:t>Екатерина Беляк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В </a:t>
            </a:r>
            <a:r>
              <a:rPr lang="ru-RU" sz="1800" dirty="0"/>
              <a:t>партнерстве с учеными и профессорами ведущих вузов России </a:t>
            </a:r>
            <a:r>
              <a:rPr lang="ru-RU" sz="1800" dirty="0" smtClean="0"/>
              <a:t>она разработала </a:t>
            </a:r>
            <a:r>
              <a:rPr lang="ru-RU" sz="1800" dirty="0"/>
              <a:t>и внедрила систему уникальных интерактивных познавательных программ.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Ее проект </a:t>
            </a:r>
            <a:r>
              <a:rPr lang="ru-RU" sz="1800" dirty="0"/>
              <a:t>вошел в областную программу </a:t>
            </a:r>
            <a:r>
              <a:rPr lang="ru-RU" sz="1800" b="1" dirty="0"/>
              <a:t>«Образование в течение жизни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А сама Екатерина была награждена </a:t>
            </a:r>
            <a:r>
              <a:rPr lang="ru-RU" sz="1800" b="1" dirty="0" smtClean="0"/>
              <a:t>премией «Импульс </a:t>
            </a:r>
            <a:r>
              <a:rPr lang="ru-RU" sz="1800" b="1" dirty="0"/>
              <a:t>добра» </a:t>
            </a:r>
            <a:r>
              <a:rPr lang="ru-RU" sz="1800" dirty="0"/>
              <a:t>— за вклад в развитие социального </a:t>
            </a:r>
            <a:r>
              <a:rPr lang="ru-RU" sz="1800" dirty="0" smtClean="0"/>
              <a:t>предпринимательства.</a:t>
            </a:r>
            <a:endParaRPr lang="ru-RU" sz="18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092280" y="2708920"/>
            <a:ext cx="1772886" cy="381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942875"/>
            <a:ext cx="4392488" cy="557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523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Объект 46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pPr marL="0" lvl="0" indent="0" algn="r">
              <a:buNone/>
            </a:pPr>
            <a:r>
              <a:rPr lang="ru-RU" sz="3600" dirty="0" smtClean="0"/>
              <a:t>Как не надо </a:t>
            </a:r>
            <a:r>
              <a:rPr lang="ru-RU" sz="3600" dirty="0" smtClean="0"/>
              <a:t>делать:</a:t>
            </a:r>
            <a:endParaRPr lang="ru-RU" sz="3600" dirty="0" smtClean="0"/>
          </a:p>
          <a:p>
            <a:pPr marL="0" lvl="0" indent="0" algn="r">
              <a:buNone/>
            </a:pPr>
            <a:r>
              <a:rPr lang="ru-RU" dirty="0" smtClean="0"/>
              <a:t>Советы Екатерины Беляк</a:t>
            </a:r>
            <a:endParaRPr lang="ru-RU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Некоторые предприниматели запускают стартап, не проведя предварительно детального исследования рынка.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Порой создатели интерактивных музеев, пытающиеся заинтересовать школьников наукой, сами при этом новациями не интересуются и игнорируют наработанный другими опыт.</a:t>
            </a:r>
            <a:endParaRPr lang="ru-RU" sz="1600" spc="-10" baseline="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Бывает, что предприниматель не слишком четко представляет себе, для какой категории населения он работает.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Некоторые предприниматели покупают минимальный набор стандартного оборудования для научных шоу — и пытаются быстро «отбить» деньги, колеся с «фокусами» по стране.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Часто стартаперы рассчитывают только на себя и не пытаются создать партнерские отношения с государственными и частными структурами.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Иногда начинающие предприниматели выбирают организационную форму для своего предприятия, не изучив предварительно все ее плюсы и минусы.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Не все предприниматели правильно просчитывают количество потенциальных клиентов. В результате в одни месяцы музей пустует, в другие — бывает переполнен.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Многие переплачивают за дорогостоящие инсталляции и экспонаты — вместо того чтобы проявить креативность.</a:t>
            </a:r>
            <a:endParaRPr lang="ru-RU" sz="1600" dirty="0"/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Не все неомузейщики щедры на скидки для неплатежеспособных посетителей: мол, сами еле выживаем, вот раскрутимся — может, тогда уж…</a:t>
            </a:r>
            <a:endParaRPr lang="ru-RU" sz="1600" dirty="0"/>
          </a:p>
        </p:txBody>
      </p:sp>
      <p:sp>
        <p:nvSpPr>
          <p:cNvPr id="48" name="Знак запрета 47"/>
          <p:cNvSpPr/>
          <p:nvPr/>
        </p:nvSpPr>
        <p:spPr>
          <a:xfrm>
            <a:off x="971600" y="182960"/>
            <a:ext cx="1296144" cy="122373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42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 делать </a:t>
            </a:r>
            <a:r>
              <a:rPr lang="ru-RU" dirty="0" smtClean="0"/>
              <a:t>надо:</a:t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1028" name="Picture 4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94271"/>
            <a:ext cx="3717238" cy="38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2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37036" y="548680"/>
            <a:ext cx="2406964" cy="6192688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050" i="1" dirty="0"/>
              <a:t>«</a:t>
            </a:r>
            <a:r>
              <a:rPr lang="ru-RU" sz="1400" i="1" dirty="0"/>
              <a:t>Вы </a:t>
            </a:r>
            <a:r>
              <a:rPr lang="ru-RU" sz="1400" i="1" dirty="0" smtClean="0"/>
              <a:t>«</a:t>
            </a:r>
            <a:r>
              <a:rPr lang="ru-RU" sz="1400" i="1" dirty="0"/>
              <a:t>Прежде всего необходимо </a:t>
            </a:r>
            <a:r>
              <a:rPr lang="ru-RU" sz="1400" b="1" i="1" dirty="0"/>
              <a:t>оглянуться вокруг и понять, что уже есть в нашем городе</a:t>
            </a:r>
            <a:r>
              <a:rPr lang="ru-RU" sz="1400" i="1" dirty="0"/>
              <a:t>. Куда мамы водят детей после школы? Кто может их принять? Какие учреждения дополнительного образования уже существуют и что они предлагают? Нужно все это проанализировать, и тогда станет ясно, какую нишу вы можете занять».</a:t>
            </a:r>
            <a:endParaRPr lang="ru-RU" sz="1400" dirty="0"/>
          </a:p>
          <a:p>
            <a:endParaRPr lang="ru-RU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51" y="1700808"/>
            <a:ext cx="4920850" cy="327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3832" y="548680"/>
            <a:ext cx="679223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i="1" dirty="0" smtClean="0"/>
              <a:t>«Вы должны понять, кто ваш клиент. </a:t>
            </a:r>
            <a:r>
              <a:rPr lang="ru-RU" sz="1400" i="1" dirty="0" smtClean="0"/>
              <a:t>В нашем музее, к примеру, это два основных разряда посетителей: школьные группы и семьи. Каждая из этих категорий предполагает особый подход, свою систему работы. Именно </a:t>
            </a:r>
            <a:br>
              <a:rPr lang="ru-RU" sz="1400" i="1" dirty="0" smtClean="0"/>
            </a:br>
            <a:r>
              <a:rPr lang="ru-RU" sz="1400" i="1" dirty="0" smtClean="0"/>
              <a:t>от этого надо </a:t>
            </a:r>
            <a:br>
              <a:rPr lang="ru-RU" sz="1400" i="1" dirty="0" smtClean="0"/>
            </a:br>
            <a:r>
              <a:rPr lang="ru-RU" sz="1400" i="1" dirty="0" smtClean="0"/>
              <a:t>отталкиваться,  </a:t>
            </a:r>
            <a:br>
              <a:rPr lang="ru-RU" sz="1400" i="1" dirty="0" smtClean="0"/>
            </a:br>
            <a:r>
              <a:rPr lang="ru-RU" sz="1400" i="1" dirty="0" smtClean="0"/>
              <a:t>разрабатывая </a:t>
            </a:r>
            <a:br>
              <a:rPr lang="ru-RU" sz="1400" i="1" dirty="0" smtClean="0"/>
            </a:br>
            <a:r>
              <a:rPr lang="ru-RU" sz="1400" i="1" dirty="0" smtClean="0"/>
              <a:t>специальный набор </a:t>
            </a:r>
            <a:br>
              <a:rPr lang="ru-RU" sz="1400" i="1" dirty="0" smtClean="0"/>
            </a:br>
            <a:r>
              <a:rPr lang="ru-RU" sz="1400" i="1" dirty="0" smtClean="0"/>
              <a:t>программ и в </a:t>
            </a:r>
            <a:br>
              <a:rPr lang="ru-RU" sz="1400" i="1" dirty="0" smtClean="0"/>
            </a:br>
            <a:r>
              <a:rPr lang="ru-RU" sz="1400" i="1" dirty="0" smtClean="0"/>
              <a:t>первом, и во </a:t>
            </a:r>
            <a:br>
              <a:rPr lang="ru-RU" sz="1400" i="1" dirty="0" smtClean="0"/>
            </a:br>
            <a:r>
              <a:rPr lang="ru-RU" sz="1400" i="1" dirty="0" smtClean="0"/>
              <a:t>втором случае».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0" y="4365104"/>
            <a:ext cx="7092280" cy="2331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/>
              <a:t>«Важно провести </a:t>
            </a:r>
            <a:br>
              <a:rPr lang="ru-RU" sz="1400" i="1" dirty="0" smtClean="0"/>
            </a:br>
            <a:r>
              <a:rPr lang="ru-RU" sz="1400" b="1" i="1" dirty="0" smtClean="0"/>
              <a:t>полный </a:t>
            </a:r>
            <a:br>
              <a:rPr lang="ru-RU" sz="1400" b="1" i="1" dirty="0" smtClean="0"/>
            </a:br>
            <a:r>
              <a:rPr lang="ru-RU" sz="1400" b="1" i="1" dirty="0" smtClean="0"/>
              <a:t>мониторинг  всего, что имеется интересного в этой сфере </a:t>
            </a:r>
            <a:r>
              <a:rPr lang="ru-RU" sz="1400" i="1" dirty="0" smtClean="0"/>
              <a:t>— и у нас, и за рубежом. Не пожалейте времени, поищите информацию на эту тему в интернете, познакомьтесь с чужим опытом, узнайте о лучших практиках и методиках. Некоторые из них вы сможете усовершенствовать и адаптировать к своим условиям».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83350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462874" cy="5976664"/>
          </a:xfrm>
        </p:spPr>
        <p:txBody>
          <a:bodyPr>
            <a:normAutofit fontScale="25000" lnSpcReduction="20000"/>
          </a:bodyPr>
          <a:lstStyle/>
          <a:p>
            <a:r>
              <a:rPr lang="ru-RU" sz="4800" i="1" dirty="0"/>
              <a:t>«Мы осознанно выбрали форму </a:t>
            </a:r>
            <a:r>
              <a:rPr lang="ru-RU" sz="4800" b="1" i="1" dirty="0"/>
              <a:t>ИП</a:t>
            </a:r>
            <a:r>
              <a:rPr lang="ru-RU" sz="4800" i="1" dirty="0"/>
              <a:t>, потому что она дает финансовую свободу. Музею все время нужны средства на текущие расходы: то на ремонт экспонатов, то на буклеты, то на закупку материалов для мастер-классов. </a:t>
            </a:r>
            <a:r>
              <a:rPr lang="ru-RU" sz="4800" b="1" i="1" dirty="0"/>
              <a:t>ИП</a:t>
            </a:r>
            <a:r>
              <a:rPr lang="ru-RU" sz="4800" i="1" dirty="0"/>
              <a:t> предоставляет такую возможность: через кассу прошел чек, я заплатила налог — и вот уже располагаю свободными деньгами. Это очень </a:t>
            </a:r>
            <a:r>
              <a:rPr lang="ru-RU" sz="4800" i="1" dirty="0" smtClean="0"/>
              <a:t>удобно.</a:t>
            </a:r>
            <a:br>
              <a:rPr lang="ru-RU" sz="4800" i="1" dirty="0" smtClean="0"/>
            </a:br>
            <a:r>
              <a:rPr lang="ru-RU" sz="4800" i="1" dirty="0" smtClean="0"/>
              <a:t>Правда</a:t>
            </a:r>
            <a:r>
              <a:rPr lang="ru-RU" sz="4800" i="1" dirty="0"/>
              <a:t>, нужно учитывать и такой нюанс: будучи индивидуальным предпринимателем, я не имею права подать документы на многие гранты. Для этого больше подходит форма </a:t>
            </a:r>
            <a:r>
              <a:rPr lang="ru-RU" sz="4800" b="1" i="1" dirty="0"/>
              <a:t>НКО</a:t>
            </a:r>
            <a:r>
              <a:rPr lang="ru-RU" sz="4800" i="1" dirty="0"/>
              <a:t>».</a:t>
            </a:r>
          </a:p>
          <a:p>
            <a:r>
              <a:rPr lang="ru-RU" sz="4800" i="1" dirty="0"/>
              <a:t>«Один из ключевых вопросов, на которые нужно заранее найти ответ: </a:t>
            </a:r>
            <a:r>
              <a:rPr lang="ru-RU" sz="4800" b="1" i="1" dirty="0"/>
              <a:t>сколько групп и свободных посетителей одновременно может принять музей</a:t>
            </a:r>
            <a:r>
              <a:rPr lang="ru-RU" sz="4800" i="1" dirty="0"/>
              <a:t>? Необходимо просчитать логистику, и отталкиваться от этих вычислений при формировании цены билета. Кроме того, полученные данные необходимо разложить по месяцам и решить: с помощью каких программ вы будете «закрывать» те периоды, когда наплыва посетителей не ожидается. К примеру, на майские праздники многие ростовчане традиционно уезжают на пикники. Мы в это время устраиваем «Фестивали мудрости» для пенсионеров. Это не просто заполнение музея, но и мощная реклама. Ведь у бабушек есть внуки. А кто у нас главный информатор в городе? Конечно, пенсионеры».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86" y="-6591"/>
            <a:ext cx="36696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5455886" y="2441682"/>
            <a:ext cx="3688113" cy="441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i="1" dirty="0" smtClean="0"/>
              <a:t>«Представители многих социально незащищенных категорий населения посещают наш музей бесплатно, к примеру дети-инвалиды или воспитанники интернатов. Для них мы разработали специальные программы. Мы и в деревни часто выезжаем, проводим фестивали науки — тоже бесплатно, разумеется.</a:t>
            </a:r>
            <a:endParaRPr lang="ru-RU" sz="1100" dirty="0" smtClean="0"/>
          </a:p>
          <a:p>
            <a:r>
              <a:rPr lang="ru-RU" sz="1100" b="1" i="1" dirty="0" smtClean="0"/>
              <a:t>Не нужно бояться «</a:t>
            </a:r>
            <a:r>
              <a:rPr lang="ru-RU" sz="1100" b="1" i="1" dirty="0" err="1" smtClean="0"/>
              <a:t>социалки</a:t>
            </a:r>
            <a:r>
              <a:rPr lang="ru-RU" sz="1100" b="1" i="1" dirty="0" smtClean="0"/>
              <a:t>».</a:t>
            </a:r>
            <a:r>
              <a:rPr lang="ru-RU" sz="1100" i="1" dirty="0" smtClean="0"/>
              <a:t> Она выгодна не только в моральном плане — хотя этот аспект, конечно, важнее всего. Если ты социальный предприниматель — не бойся делать добро. Завоевывай авторитет: это очень важно, когда ты выстраиваешь отношения с партнерами, в том числе государственными. Отдавай все, что в твоих силах. Ты получишь больше».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1672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4065" y="908720"/>
            <a:ext cx="5626968" cy="5328592"/>
          </a:xfrm>
        </p:spPr>
        <p:txBody>
          <a:bodyPr>
            <a:noAutofit/>
          </a:bodyPr>
          <a:lstStyle/>
          <a:p>
            <a:r>
              <a:rPr lang="ru-RU" sz="1600" dirty="0"/>
              <a:t>В начале 2015 года  два </a:t>
            </a:r>
            <a:r>
              <a:rPr lang="ru-RU" sz="1600" dirty="0"/>
              <a:t>сотрудника IT-компании </a:t>
            </a:r>
            <a:r>
              <a:rPr lang="ru-RU" sz="1600" b="1" dirty="0"/>
              <a:t>Дарья Абрамова</a:t>
            </a:r>
            <a:r>
              <a:rPr lang="ru-RU" sz="1600" dirty="0"/>
              <a:t> и</a:t>
            </a:r>
            <a:r>
              <a:rPr lang="ru-RU" sz="1600" b="1" dirty="0"/>
              <a:t> Дмитрий </a:t>
            </a:r>
            <a:r>
              <a:rPr lang="ru-RU" sz="1600" b="1" dirty="0" err="1"/>
              <a:t>Лоханский</a:t>
            </a:r>
            <a:r>
              <a:rPr lang="ru-RU" sz="1600" b="1" dirty="0"/>
              <a:t> </a:t>
            </a:r>
            <a:r>
              <a:rPr lang="ru-RU" sz="1600" dirty="0"/>
              <a:t>организовали волонтерский проект. </a:t>
            </a:r>
            <a:endParaRPr lang="ru-RU" sz="1600" dirty="0"/>
          </a:p>
          <a:p>
            <a:r>
              <a:rPr lang="ru-RU" sz="1600" dirty="0"/>
              <a:t>Идея </a:t>
            </a:r>
            <a:r>
              <a:rPr lang="ru-RU" sz="1600" dirty="0"/>
              <a:t>была проста: бесплатно учить детей основам программирования в школах, где есть компьютерные классы. </a:t>
            </a:r>
            <a:r>
              <a:rPr lang="ru-RU" sz="1600" dirty="0"/>
              <a:t>Спонсорами должны были стать  IT-гиганты. </a:t>
            </a:r>
          </a:p>
          <a:p>
            <a:r>
              <a:rPr lang="ru-RU" sz="1600" dirty="0"/>
              <a:t>Идея провалилась.</a:t>
            </a:r>
          </a:p>
          <a:p>
            <a:r>
              <a:rPr lang="ru-RU" sz="1600" dirty="0"/>
              <a:t>Тогда Дмитрий </a:t>
            </a:r>
            <a:r>
              <a:rPr lang="ru-RU" sz="1600" dirty="0"/>
              <a:t>и Дарья </a:t>
            </a:r>
            <a:r>
              <a:rPr lang="ru-RU" sz="1600" dirty="0"/>
              <a:t>превратили </a:t>
            </a:r>
            <a:r>
              <a:rPr lang="ru-RU" sz="1600" dirty="0"/>
              <a:t>некоммерческий проект в бизнес и создали </a:t>
            </a:r>
            <a:r>
              <a:rPr lang="ru-RU" sz="1600" dirty="0" smtClean="0"/>
              <a:t>компанию «</a:t>
            </a:r>
            <a:r>
              <a:rPr lang="ru-RU" sz="1600" dirty="0" err="1" smtClean="0"/>
              <a:t>Кодабра</a:t>
            </a:r>
            <a:r>
              <a:rPr lang="ru-RU" sz="1600" dirty="0" smtClean="0"/>
              <a:t>»</a:t>
            </a:r>
            <a:endParaRPr lang="ru-RU" sz="1600" dirty="0"/>
          </a:p>
          <a:p>
            <a:r>
              <a:rPr lang="ru-RU" sz="1600" dirty="0"/>
              <a:t>Первые платные мероприятия начали проводить в </a:t>
            </a:r>
            <a:r>
              <a:rPr lang="ru-RU" sz="1600" dirty="0"/>
              <a:t>феврале 2015 года, а на постоянные зарплаты сотрудникам вышли к октября. </a:t>
            </a:r>
          </a:p>
          <a:p>
            <a:endParaRPr lang="ru-RU" sz="1400" dirty="0"/>
          </a:p>
        </p:txBody>
      </p:sp>
      <p:pic>
        <p:nvPicPr>
          <p:cNvPr id="4" name="Рисунок 3" descr="http://www.nb-forum.ru/userfiles/image/%D0%91%D0%B5%D0%B7%20%D0%BD%D0%B0%D0%B7%D0%B2%D0%B0%D0%BD%D0%B8%D1%8F(3)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224" y="1988840"/>
            <a:ext cx="2700537" cy="32403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924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37036" y="548680"/>
            <a:ext cx="2406964" cy="6192688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050" i="1" dirty="0"/>
              <a:t>«</a:t>
            </a:r>
            <a:r>
              <a:rPr lang="ru-RU" sz="1400" i="1" dirty="0"/>
              <a:t>Вы </a:t>
            </a:r>
            <a:r>
              <a:rPr lang="ru-RU" sz="1400" i="1" dirty="0" smtClean="0"/>
              <a:t>«</a:t>
            </a:r>
            <a:r>
              <a:rPr lang="ru-RU" sz="1400" i="1" dirty="0"/>
              <a:t>Прежде всего необходимо </a:t>
            </a:r>
            <a:r>
              <a:rPr lang="ru-RU" sz="1400" b="1" i="1" dirty="0"/>
              <a:t>оглянуться вокруг и понять, что уже есть в нашем городе</a:t>
            </a:r>
            <a:r>
              <a:rPr lang="ru-RU" sz="1400" i="1" dirty="0"/>
              <a:t>. Куда мамы водят детей после школы? Кто может их принять? Какие учреждения дополнительного образования уже существуют и что они предлагают? Нужно все это проанализировать, и тогда станет ясно, какую нишу вы можете занять».</a:t>
            </a:r>
            <a:endParaRPr lang="ru-RU" sz="1400" dirty="0"/>
          </a:p>
          <a:p>
            <a:endParaRPr lang="ru-RU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51" y="1700808"/>
            <a:ext cx="4920850" cy="3279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3832" y="548680"/>
            <a:ext cx="679223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b="1" i="1" dirty="0" smtClean="0"/>
              <a:t>«Вы должны понять, кто ваш клиент. </a:t>
            </a:r>
            <a:r>
              <a:rPr lang="ru-RU" sz="1400" i="1" dirty="0" smtClean="0"/>
              <a:t>В нашем музее, к примеру, это два основных разряда посетителей: школьные группы и семьи. Каждая из этих категорий предполагает особый подход, свою систему работы. Именно </a:t>
            </a:r>
            <a:br>
              <a:rPr lang="ru-RU" sz="1400" i="1" dirty="0" smtClean="0"/>
            </a:br>
            <a:r>
              <a:rPr lang="ru-RU" sz="1400" i="1" dirty="0" smtClean="0"/>
              <a:t>от этого надо </a:t>
            </a:r>
            <a:br>
              <a:rPr lang="ru-RU" sz="1400" i="1" dirty="0" smtClean="0"/>
            </a:br>
            <a:r>
              <a:rPr lang="ru-RU" sz="1400" i="1" dirty="0" smtClean="0"/>
              <a:t>отталкиваться,  </a:t>
            </a:r>
            <a:br>
              <a:rPr lang="ru-RU" sz="1400" i="1" dirty="0" smtClean="0"/>
            </a:br>
            <a:r>
              <a:rPr lang="ru-RU" sz="1400" i="1" dirty="0" smtClean="0"/>
              <a:t>разрабатывая </a:t>
            </a:r>
            <a:br>
              <a:rPr lang="ru-RU" sz="1400" i="1" dirty="0" smtClean="0"/>
            </a:br>
            <a:r>
              <a:rPr lang="ru-RU" sz="1400" i="1" dirty="0" smtClean="0"/>
              <a:t>специальный набор </a:t>
            </a:r>
            <a:br>
              <a:rPr lang="ru-RU" sz="1400" i="1" dirty="0" smtClean="0"/>
            </a:br>
            <a:r>
              <a:rPr lang="ru-RU" sz="1400" i="1" dirty="0" smtClean="0"/>
              <a:t>программ и в </a:t>
            </a:r>
            <a:br>
              <a:rPr lang="ru-RU" sz="1400" i="1" dirty="0" smtClean="0"/>
            </a:br>
            <a:r>
              <a:rPr lang="ru-RU" sz="1400" i="1" dirty="0" smtClean="0"/>
              <a:t>первом, и во </a:t>
            </a:r>
            <a:br>
              <a:rPr lang="ru-RU" sz="1400" i="1" dirty="0" smtClean="0"/>
            </a:br>
            <a:r>
              <a:rPr lang="ru-RU" sz="1400" i="1" dirty="0" smtClean="0"/>
              <a:t>втором случае».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0" y="4365104"/>
            <a:ext cx="7092280" cy="2331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/>
              <a:t>«Важно провести </a:t>
            </a:r>
            <a:br>
              <a:rPr lang="ru-RU" sz="1400" i="1" dirty="0" smtClean="0"/>
            </a:br>
            <a:r>
              <a:rPr lang="ru-RU" sz="1400" b="1" i="1" dirty="0" smtClean="0"/>
              <a:t>полный </a:t>
            </a:r>
            <a:br>
              <a:rPr lang="ru-RU" sz="1400" b="1" i="1" dirty="0" smtClean="0"/>
            </a:br>
            <a:r>
              <a:rPr lang="ru-RU" sz="1400" b="1" i="1" dirty="0" smtClean="0"/>
              <a:t>мониторинг  всего, что имеется интересного в этой сфере </a:t>
            </a:r>
            <a:r>
              <a:rPr lang="ru-RU" sz="1400" i="1" dirty="0" smtClean="0"/>
              <a:t>— и у нас, и за рубежом. Не пожалейте времени, поищите информацию на эту тему в интернете, познакомьтесь с чужим опытом, узнайте о лучших практиках и методиках. Некоторые из них вы сможете усовершенствовать и адаптировать к своим условиям».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854927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 txBox="1">
            <a:spLocks/>
          </p:cNvSpPr>
          <p:nvPr/>
        </p:nvSpPr>
        <p:spPr>
          <a:xfrm>
            <a:off x="13832" y="548680"/>
            <a:ext cx="9130168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200" i="1" dirty="0"/>
              <a:t>«</a:t>
            </a:r>
            <a:r>
              <a:rPr lang="ru-RU" sz="1400" i="1" dirty="0"/>
              <a:t>Необходимо создавать </a:t>
            </a:r>
            <a:r>
              <a:rPr lang="ru-RU" sz="1500" b="1" i="1" dirty="0"/>
              <a:t>разные форматы для посетителей</a:t>
            </a:r>
            <a:r>
              <a:rPr lang="ru-RU" sz="1400" i="1" dirty="0"/>
              <a:t>. Нельзя скатываться на уровень </a:t>
            </a:r>
            <a:r>
              <a:rPr lang="ru-RU" sz="1400" i="1" dirty="0" err="1" smtClean="0"/>
              <a:t>шоурума</a:t>
            </a:r>
            <a:r>
              <a:rPr lang="ru-RU" sz="1400" i="1" dirty="0"/>
              <a:t>. Мне приходилось видеть подобные представления: это удручающее зрелище. </a:t>
            </a:r>
            <a:r>
              <a:rPr lang="ru-RU" sz="1400" i="1" dirty="0" smtClean="0"/>
              <a:t>Посетители </a:t>
            </a:r>
            <a:r>
              <a:rPr lang="ru-RU" sz="1400" i="1" dirty="0"/>
              <a:t>должны иметь большой выбор программ. Поэтому мы все время предлагаем им что-то новое. </a:t>
            </a:r>
            <a:r>
              <a:rPr lang="ru-RU" sz="1400" i="1" dirty="0" smtClean="0"/>
              <a:t>Если </a:t>
            </a:r>
            <a:r>
              <a:rPr lang="ru-RU" sz="1400" i="1" dirty="0"/>
              <a:t>какие-то форматы </a:t>
            </a:r>
            <a:r>
              <a:rPr lang="ru-RU" sz="1400" i="1" dirty="0" smtClean="0"/>
              <a:t>не </a:t>
            </a:r>
            <a:r>
              <a:rPr lang="ru-RU" sz="1400" i="1" dirty="0"/>
              <a:t>пользуются популярностью, </a:t>
            </a:r>
            <a:r>
              <a:rPr lang="ru-RU" sz="1400" i="1" dirty="0" smtClean="0"/>
              <a:t>мы </a:t>
            </a:r>
            <a:r>
              <a:rPr lang="ru-RU" sz="1400" i="1" dirty="0"/>
              <a:t>их откладываем. А если </a:t>
            </a:r>
            <a:r>
              <a:rPr lang="ru-RU" sz="1400" i="1" dirty="0" smtClean="0"/>
              <a:t>«выстреливают</a:t>
            </a:r>
            <a:r>
              <a:rPr lang="ru-RU" sz="1400" i="1" dirty="0"/>
              <a:t>» — развиваем. </a:t>
            </a:r>
            <a:r>
              <a:rPr lang="ru-RU" sz="1400" i="1" dirty="0" smtClean="0"/>
              <a:t>Лично </a:t>
            </a:r>
            <a:r>
              <a:rPr lang="ru-RU" sz="1400" i="1" dirty="0"/>
              <a:t>я, анализируя какой-то </a:t>
            </a:r>
            <a:r>
              <a:rPr lang="ru-RU" sz="1400" i="1" dirty="0" smtClean="0"/>
              <a:t>проект</a:t>
            </a:r>
            <a:r>
              <a:rPr lang="ru-RU" sz="1400" i="1" dirty="0"/>
              <a:t>, стараюсь взглянуть на </a:t>
            </a:r>
            <a:r>
              <a:rPr lang="ru-RU" sz="1400" i="1" dirty="0" smtClean="0"/>
              <a:t>него </a:t>
            </a:r>
            <a:r>
              <a:rPr lang="ru-RU" sz="1400" i="1" dirty="0"/>
              <a:t>с трех точек зрения: как </a:t>
            </a:r>
            <a:r>
              <a:rPr lang="ru-RU" sz="1400" i="1" dirty="0" smtClean="0"/>
              <a:t>ребенок</a:t>
            </a:r>
            <a:r>
              <a:rPr lang="ru-RU" sz="1400" i="1" dirty="0"/>
              <a:t>, </a:t>
            </a:r>
            <a:r>
              <a:rPr lang="ru-RU" sz="1400" i="1" dirty="0" smtClean="0"/>
              <a:t>как </a:t>
            </a:r>
            <a:r>
              <a:rPr lang="ru-RU" sz="1400" i="1" dirty="0"/>
              <a:t>мама и как </a:t>
            </a:r>
            <a:r>
              <a:rPr lang="ru-RU" sz="1400" i="1" dirty="0" smtClean="0"/>
              <a:t>организатор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«</a:t>
            </a:r>
            <a:r>
              <a:rPr lang="ru-RU" sz="1400" i="1" dirty="0"/>
              <a:t>Не стоит бояться контактов, ведь один в поле не воин. </a:t>
            </a:r>
            <a:br>
              <a:rPr lang="ru-RU" sz="1400" i="1" dirty="0"/>
            </a:br>
            <a:r>
              <a:rPr lang="ru-RU" sz="1400" i="1" dirty="0" smtClean="0"/>
              <a:t>Нужно </a:t>
            </a:r>
            <a:r>
              <a:rPr lang="ru-RU" sz="1500" b="1" i="1" dirty="0"/>
              <a:t>обязательно налаживать взаимоотношения </a:t>
            </a:r>
            <a:r>
              <a:rPr lang="ru-RU" sz="1500" b="1" i="1" dirty="0" smtClean="0"/>
              <a:t/>
            </a:r>
            <a:br>
              <a:rPr lang="ru-RU" sz="1500" b="1" i="1" dirty="0" smtClean="0"/>
            </a:br>
            <a:r>
              <a:rPr lang="ru-RU" sz="1500" b="1" i="1" dirty="0" smtClean="0"/>
              <a:t>с </a:t>
            </a:r>
            <a:r>
              <a:rPr lang="ru-RU" sz="1500" b="1" i="1" dirty="0"/>
              <a:t>региональным министерством образования</a:t>
            </a:r>
            <a:r>
              <a:rPr lang="ru-RU" sz="1500" i="1" dirty="0"/>
              <a:t>.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Конечно</a:t>
            </a:r>
            <a:r>
              <a:rPr lang="ru-RU" sz="1400" i="1" dirty="0"/>
              <a:t>, если вы просто придете к чиновникам и скажете: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«</a:t>
            </a:r>
            <a:r>
              <a:rPr lang="ru-RU" sz="1400" i="1" dirty="0"/>
              <a:t>У меня есть хороший проект, присылайте ко мне в музей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школьников</a:t>
            </a:r>
            <a:r>
              <a:rPr lang="ru-RU" sz="1400" i="1" dirty="0"/>
              <a:t>» — никто вам никого не пришлет. Но, если вы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500" b="1" i="1" dirty="0" smtClean="0"/>
              <a:t>предложите </a:t>
            </a:r>
            <a:r>
              <a:rPr lang="ru-RU" sz="1500" b="1" i="1" dirty="0"/>
              <a:t>им помощь </a:t>
            </a:r>
            <a:r>
              <a:rPr lang="ru-RU" sz="1400" i="1" dirty="0"/>
              <a:t>в решении каких-то социальных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вопросов</a:t>
            </a:r>
            <a:r>
              <a:rPr lang="ru-RU" sz="1400" i="1" dirty="0"/>
              <a:t>, </a:t>
            </a:r>
            <a:r>
              <a:rPr lang="ru-RU" sz="1400" i="1" dirty="0" smtClean="0"/>
              <a:t>закроете </a:t>
            </a:r>
            <a:r>
              <a:rPr lang="ru-RU" sz="1400" i="1" dirty="0"/>
              <a:t>«проблемные» </a:t>
            </a:r>
            <a:r>
              <a:rPr lang="ru-RU" sz="1400" i="1" dirty="0" smtClean="0"/>
              <a:t>участки</a:t>
            </a:r>
            <a:r>
              <a:rPr lang="ru-RU" sz="1400" i="1" dirty="0"/>
              <a:t>, вами обязательно заинтересуются</a:t>
            </a:r>
            <a:r>
              <a:rPr lang="ru-RU" sz="1400" i="1" dirty="0" smtClean="0"/>
              <a:t>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Еще </a:t>
            </a:r>
            <a:r>
              <a:rPr lang="ru-RU" sz="1400" i="1" dirty="0"/>
              <a:t>один важный партнер для </a:t>
            </a:r>
            <a:r>
              <a:rPr lang="ru-RU" sz="1400" i="1" dirty="0" smtClean="0"/>
              <a:t>интерактивного </a:t>
            </a:r>
            <a:r>
              <a:rPr lang="ru-RU" sz="1400" i="1" dirty="0"/>
              <a:t>музея — это, конечно, </a:t>
            </a:r>
            <a:r>
              <a:rPr lang="ru-RU" sz="1500" b="1" i="1" dirty="0"/>
              <a:t>вузы</a:t>
            </a:r>
            <a:r>
              <a:rPr lang="ru-RU" sz="1400" i="1" dirty="0"/>
              <a:t>. </a:t>
            </a:r>
            <a:r>
              <a:rPr lang="ru-RU" sz="1400" i="1" dirty="0" smtClean="0"/>
              <a:t>Совместно </a:t>
            </a:r>
            <a:r>
              <a:rPr lang="ru-RU" sz="1400" i="1" dirty="0"/>
              <a:t>с ними можно разрабатывать раз-личные научные программы, устраивать конкурсы, </a:t>
            </a:r>
            <a:r>
              <a:rPr lang="ru-RU" sz="1400" i="1" dirty="0" smtClean="0"/>
              <a:t>организовывать мастер-классы</a:t>
            </a:r>
            <a:r>
              <a:rPr lang="ru-RU" sz="1400" i="1" dirty="0"/>
              <a:t>. Я сотрудничаю со всеми местными вузами, вплоть до консерватории — музыка тоже нам часто бывает нужна. Кроме того, я налаживаю партнерство и с тур-фирмами: ведь в наш музей едут посетители не только со всей Ростовской области, но и из соседних регионов</a:t>
            </a:r>
            <a:r>
              <a:rPr lang="ru-RU" sz="1400" i="1" dirty="0" smtClean="0"/>
              <a:t>»</a:t>
            </a:r>
            <a:endParaRPr lang="ru-RU" sz="1400" i="1" dirty="0"/>
          </a:p>
        </p:txBody>
      </p:sp>
      <p:pic>
        <p:nvPicPr>
          <p:cNvPr id="7" name="Рисунок 6" descr="http://www.nb-forum.ru/userfiles/image/DSC_0462.JP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04864"/>
            <a:ext cx="3488543" cy="239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797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nb-forum.ru/userfiles/image/kVWM4BEIdzc.jpg">
            <a:hlinkClick r:id="rId3" tgtFrame="&quot;_blank&quot;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5" y="4620155"/>
            <a:ext cx="3082957" cy="223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13832" y="548680"/>
            <a:ext cx="913016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 smtClean="0"/>
              <a:t>«Вы должны понять, кто ваш клиент. </a:t>
            </a:r>
            <a:r>
              <a:rPr lang="ru-RU" sz="1400" i="1" dirty="0"/>
              <a:t>«Один из ключевых вопросов, на которые нужно заранее найти ответ: сколько групп и свободных посетителей одновременно может принять музей? Необходимо просчитать логистику, и отталкиваться от этих вычислений при формировании цены билета. Кроме того, полученные данные необходимо разложить по месяцам и решить: с помощью каких программ вы будете «закрывать» те периоды, когда наплыва посетителей не ожидается. К примеру, на майские праздники многие ростовчане традиционно уезжают на пикники. Мы в это время устраиваем «Фестивали мудрости» для пенсионеров. Это не просто заполнение музея, но и мощная реклама. Ведь у бабушек есть внуки. А кто у нас главный информатор в городе? Конечно, пенсионеры».</a:t>
            </a:r>
            <a:endParaRPr lang="ru-RU" sz="1400" dirty="0"/>
          </a:p>
          <a:p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0" y="3501008"/>
            <a:ext cx="9111362" cy="319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400" i="1" dirty="0"/>
              <a:t>«Оборудование для музея часто стоит очень дорого. Но если мы не можем что-то купить, это не значит, что нужно отказываться от идеи как таковой. К примеру, мне хотелось приобрести зеркальный лабиринт, но цена была слишком высокой: 700 тысяч рублей. </a:t>
            </a:r>
            <a:br>
              <a:rPr lang="ru-RU" sz="1400" i="1" dirty="0"/>
            </a:br>
            <a:r>
              <a:rPr lang="ru-RU" sz="1400" i="1" dirty="0" smtClean="0"/>
              <a:t>Я </a:t>
            </a:r>
            <a:r>
              <a:rPr lang="ru-RU" sz="1400" i="1" dirty="0"/>
              <a:t>задумалась: а как он устроен? Поискала в интернете —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и </a:t>
            </a:r>
            <a:r>
              <a:rPr lang="ru-RU" sz="1400" i="1" dirty="0"/>
              <a:t>нашла информацию о принципе его работы. В результате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лабиринт </a:t>
            </a:r>
            <a:r>
              <a:rPr lang="ru-RU" sz="1400" i="1" dirty="0"/>
              <a:t>мы сделали своими силами, и обошелся он всего в </a:t>
            </a:r>
            <a:r>
              <a:rPr lang="ru-RU" sz="1400" i="1" dirty="0" smtClean="0"/>
              <a:t>150 </a:t>
            </a:r>
            <a:br>
              <a:rPr lang="ru-RU" sz="1400" i="1" dirty="0" smtClean="0"/>
            </a:br>
            <a:r>
              <a:rPr lang="ru-RU" sz="1400" i="1" dirty="0" smtClean="0"/>
              <a:t>тысяч</a:t>
            </a:r>
            <a:r>
              <a:rPr lang="ru-RU" sz="1400" i="1" dirty="0"/>
              <a:t>. </a:t>
            </a:r>
            <a:r>
              <a:rPr lang="ru-RU" sz="1400" b="1" i="1" dirty="0"/>
              <a:t>Нужно подходить к делу творчески, привлекать 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инженеров</a:t>
            </a:r>
            <a:r>
              <a:rPr lang="ru-RU" sz="1400" b="1" i="1" dirty="0"/>
              <a:t>, аспирантов, студентов — они могут много 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интересного </a:t>
            </a:r>
            <a:r>
              <a:rPr lang="ru-RU" sz="1400" b="1" i="1" dirty="0"/>
              <a:t>придумать».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18324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12663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Сформирован первый в России Реестр социальных франшиз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5" y="1327150"/>
            <a:ext cx="8172450" cy="5505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779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Фонд «Наше будущее» и Каталог франшиз «</a:t>
            </a:r>
            <a:r>
              <a:rPr lang="ru-RU" dirty="0" err="1"/>
              <a:t>Франчай</a:t>
            </a:r>
            <a:r>
              <a:rPr lang="ru-RU" dirty="0"/>
              <a:t>» провели тщательный анализ существующих на российском рынке </a:t>
            </a:r>
            <a:r>
              <a:rPr lang="ru-RU" dirty="0" err="1"/>
              <a:t>франчайзинговых</a:t>
            </a:r>
            <a:r>
              <a:rPr lang="ru-RU" dirty="0"/>
              <a:t> предложений, связанных с социальным бизнесом, и создали первый в стране Реестр социальных франшиз, в который вошли франшизы успешных социальных предприятий, доказавших свою социальную и коммерческую состоятельность и готовых передавать другим предпринимателям свои бизнес-модели, бренды, знания и технологии.</a:t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316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 smtClean="0"/>
              <a:t>Цель </a:t>
            </a:r>
            <a:r>
              <a:rPr lang="ru-RU" sz="2300" dirty="0"/>
              <a:t>создания реестра – популяризовать идею франшизы среди социальных предпринимателей и способствовать тиражированию лучшего опыта.</a:t>
            </a:r>
          </a:p>
          <a:p>
            <a:endParaRPr lang="ru-RU" sz="2300" dirty="0"/>
          </a:p>
          <a:p>
            <a:r>
              <a:rPr lang="ru-RU" sz="2300" dirty="0"/>
              <a:t>В ходе четырехмесячной работы над реестром эксперты провели мониторинг игроков рынка и отсеяли те предложения, которые были либо не актуальны, либо не отвечали критериям социального франчайзинга. Так, в 49 компаниях вообще не отвечали на звонки. В итоге, из тех 232 социальных франшиз, информацию о которых можно сегодня найти в Интернете, в реестр вошли лишь 92 </a:t>
            </a:r>
            <a:r>
              <a:rPr lang="ru-RU" sz="2300" dirty="0" err="1"/>
              <a:t>франчайзера</a:t>
            </a:r>
            <a:r>
              <a:rPr lang="ru-RU" sz="2300" dirty="0"/>
              <a:t>.</a:t>
            </a:r>
          </a:p>
          <a:p>
            <a:endParaRPr lang="ru-RU" sz="2300" dirty="0"/>
          </a:p>
          <a:p>
            <a:r>
              <a:rPr lang="ru-RU" sz="2300" dirty="0"/>
              <a:t>«Возможность тиражировать успешный опыт – это одно из условий развития российского социального предпринимательства, - отмечает директор Фонда «Наше будущее» Наталия Зверева. – Поэтому нам было важно выявить реально работающие отечественные социальные франшизы. Пока таковых не очень много, но, думаю, что число их будет расти, а франчайзинг станет неотъемлемой частью российского социального бизнеса».</a:t>
            </a:r>
          </a:p>
          <a:p>
            <a:endParaRPr lang="ru-RU" sz="2300" dirty="0"/>
          </a:p>
          <a:p>
            <a:r>
              <a:rPr lang="ru-RU" sz="2300" dirty="0"/>
              <a:t>Сферы, представленные в Реестре социальных франшиз, разнообразны: это и развитие и образование детей (44,6% от всех предложений), и медицина (9,8% актуальных франшиз), помощь пожилым людям, защита прав военнослужащих и призывников, здоровое питание, спорт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86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Наши контакты</a:t>
            </a:r>
            <a:br>
              <a:rPr lang="ru-RU" sz="4400" dirty="0" smtClean="0"/>
            </a:br>
            <a:r>
              <a:rPr lang="ru-RU" sz="4400" dirty="0" smtClean="0"/>
              <a:t>сайт: </a:t>
            </a:r>
            <a:r>
              <a:rPr lang="ru-RU" sz="4400" dirty="0" err="1"/>
              <a:t>энергияучастия.рф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4400" dirty="0" smtClean="0"/>
              <a:t>E-mail</a:t>
            </a:r>
            <a:r>
              <a:rPr lang="ru-RU" sz="4400" dirty="0" smtClean="0"/>
              <a:t>: </a:t>
            </a:r>
            <a:r>
              <a:rPr lang="en-US" sz="4400" dirty="0" smtClean="0"/>
              <a:t>fmsvl@mail.ru</a:t>
            </a:r>
            <a:br>
              <a:rPr lang="en-US" sz="4400" dirty="0" smtClean="0"/>
            </a:br>
            <a:r>
              <a:rPr lang="en-US" sz="4400" dirty="0" smtClean="0"/>
              <a:t>89149715389</a:t>
            </a:r>
            <a:br>
              <a:rPr lang="en-US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BolshakovaO\Desktop\Энергия Участия\ВСЕ О ФОНДЕ (общее и юридическое)\Лого (нарезка)\Лого для колонтиту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229600" cy="26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71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3075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ВОПРОС: </a:t>
            </a:r>
          </a:p>
          <a:p>
            <a:r>
              <a:rPr lang="ru-RU" sz="1400" b="1" i="1" dirty="0" smtClean="0"/>
              <a:t>Когда </a:t>
            </a:r>
            <a:r>
              <a:rPr lang="ru-RU" sz="1400" b="1" i="1" dirty="0"/>
              <a:t>начинаешь проект с нуля, причем совершенно новый для рынка, каковы первые признаки того, что идея заработает, что проект готов к монетизации</a:t>
            </a:r>
            <a:r>
              <a:rPr lang="ru-RU" sz="1400" b="1" i="1" dirty="0" smtClean="0"/>
              <a:t>?</a:t>
            </a:r>
            <a:endParaRPr lang="ru-RU" sz="1400" dirty="0"/>
          </a:p>
        </p:txBody>
      </p:sp>
      <p:pic>
        <p:nvPicPr>
          <p:cNvPr id="7" name="Рисунок 6" descr="http://www.nb-forum.ru/userfiles/image/imgp7900-wpcf_600x4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64" y="904280"/>
            <a:ext cx="5709920" cy="3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4437112"/>
            <a:ext cx="8611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ОТВЕТ ДАРЬИ:</a:t>
            </a:r>
          </a:p>
          <a:p>
            <a:r>
              <a:rPr lang="ru-RU" sz="1600" dirty="0" smtClean="0"/>
              <a:t>Главное </a:t>
            </a:r>
            <a:r>
              <a:rPr lang="ru-RU" sz="1600" dirty="0"/>
              <a:t>– побольше общаться с целевой аудиторией. Даже если что-то делаете бесплатно, обязательно собирайте обратную связь, расспрашивайте: что понравилось, в каком виде это могли бы купить. Это и подскажет вам, сможете ли вы продавать ваш продукт в том же виде или его придется переработать. Если то, что вы делаете, собирает свою аудиторию, значит, это точно можно перевести в бизнес, за который кто-то будет платить.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269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nb-forum.ru/userfiles/image/7a0debad8c25b8510bce5548d88e2782_ce_1742x915x88x0_fitted_1260x7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90106"/>
            <a:ext cx="4916512" cy="259228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5589240"/>
            <a:ext cx="8532440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/>
              <a:t>Стратегическая задача </a:t>
            </a:r>
            <a:r>
              <a:rPr lang="ru-RU" sz="1800" dirty="0"/>
              <a:t>– выйти на зарубежные рынки, туда, где также есть деньги и есть родители, заинтересованные в образовании детей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056" y="873586"/>
            <a:ext cx="344085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Количество сотрудников</a:t>
            </a:r>
            <a:r>
              <a:rPr lang="ru-RU" dirty="0"/>
              <a:t>:</a:t>
            </a:r>
          </a:p>
          <a:p>
            <a:r>
              <a:rPr lang="ru-RU" dirty="0"/>
              <a:t>65 человек.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Регионы </a:t>
            </a:r>
            <a:r>
              <a:rPr lang="ru-RU" dirty="0">
                <a:latin typeface="Georgia" pitchFamily="18" charset="0"/>
              </a:rPr>
              <a:t>присутствия: 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Москва </a:t>
            </a:r>
            <a:r>
              <a:rPr lang="ru-RU" dirty="0">
                <a:latin typeface="Georgia" pitchFamily="18" charset="0"/>
              </a:rPr>
              <a:t>и Санкт-Петербург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r>
              <a:rPr lang="ru-RU" dirty="0">
                <a:latin typeface="Georgia" pitchFamily="18" charset="0"/>
              </a:rPr>
              <a:t> </a:t>
            </a:r>
          </a:p>
          <a:p>
            <a:r>
              <a:rPr lang="ru-RU" sz="1600" dirty="0" smtClean="0">
                <a:latin typeface="Georgia" pitchFamily="18" charset="0"/>
              </a:rPr>
              <a:t>*</a:t>
            </a:r>
            <a:r>
              <a:rPr lang="ru-RU" sz="1400" dirty="0" smtClean="0">
                <a:latin typeface="Georgia" pitchFamily="18" charset="0"/>
              </a:rPr>
              <a:t>Сейчас </a:t>
            </a:r>
            <a:r>
              <a:rPr lang="ru-RU" sz="1400" dirty="0">
                <a:latin typeface="Georgia" pitchFamily="18" charset="0"/>
              </a:rPr>
              <a:t>запускаются несколько курсов по франшизе в других городах России.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Стоимость курсов  программирования игр «</a:t>
            </a:r>
            <a:r>
              <a:rPr lang="ru-RU" dirty="0" err="1">
                <a:latin typeface="Georgia" pitchFamily="18" charset="0"/>
              </a:rPr>
              <a:t>Кодабры</a:t>
            </a:r>
            <a:r>
              <a:rPr lang="ru-RU" dirty="0">
                <a:latin typeface="Georgia" pitchFamily="18" charset="0"/>
              </a:rPr>
              <a:t>» </a:t>
            </a:r>
            <a:r>
              <a:rPr lang="ru-RU" dirty="0">
                <a:latin typeface="Georgia" pitchFamily="18" charset="0"/>
              </a:rPr>
              <a:t>в Москве, </a:t>
            </a:r>
            <a:r>
              <a:rPr lang="ru-RU" dirty="0">
                <a:latin typeface="Georgia" pitchFamily="18" charset="0"/>
              </a:rPr>
              <a:t>рассчитанных </a:t>
            </a:r>
            <a:r>
              <a:rPr lang="ru-RU" dirty="0">
                <a:latin typeface="Georgia" pitchFamily="18" charset="0"/>
              </a:rPr>
              <a:t>на три месяца по три часа в неделю, стоят 24 тысячи рублей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461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12663" cy="1944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Проект: "Дедал" – чистая вода для </a:t>
            </a:r>
            <a:r>
              <a:rPr lang="ru-RU" b="1" dirty="0" smtClean="0"/>
              <a:t>всех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Цель</a:t>
            </a:r>
            <a:r>
              <a:rPr lang="ru-RU" dirty="0"/>
              <a:t>: обеспечение наличия и рациональное использование водных ресурсов и санитарии для всех.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://www.nb-forum.ru/userfiles/image/4617307(1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908675" cy="39389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44208" y="2564904"/>
            <a:ext cx="2242592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ru-RU" i="1" dirty="0" smtClean="0"/>
              <a:t>«</a:t>
            </a:r>
            <a:r>
              <a:rPr lang="ru-RU" sz="3200" i="1" dirty="0" smtClean="0"/>
              <a:t>Этого бизнеса просто не было бы, если бы из кранов текла хорошая вода» </a:t>
            </a:r>
          </a:p>
          <a:p>
            <a:pPr algn="r"/>
            <a:r>
              <a:rPr lang="ru-RU" sz="3200" i="1" dirty="0" smtClean="0"/>
              <a:t>- автор проекта «Дедал» </a:t>
            </a:r>
            <a:r>
              <a:rPr lang="ru-RU" sz="3200" b="1" dirty="0" err="1" smtClean="0"/>
              <a:t>Камиль</a:t>
            </a:r>
            <a:r>
              <a:rPr lang="ru-RU" sz="3200" b="1" dirty="0" smtClean="0"/>
              <a:t> Бакиров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949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06500"/>
            <a:ext cx="6408712" cy="31265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/>
              <a:t>В Самарской области</a:t>
            </a:r>
            <a:r>
              <a:rPr lang="ru-RU" sz="1600" dirty="0"/>
              <a:t> </a:t>
            </a:r>
            <a:r>
              <a:rPr lang="ru-RU" sz="1600" dirty="0"/>
              <a:t>в 1994 </a:t>
            </a:r>
            <a:r>
              <a:rPr lang="ru-RU" sz="1600" dirty="0"/>
              <a:t>году вышедший на пенсию военный летчик </a:t>
            </a:r>
            <a:r>
              <a:rPr lang="ru-RU" sz="1600" dirty="0" err="1"/>
              <a:t>Камиль</a:t>
            </a:r>
            <a:r>
              <a:rPr lang="ru-RU" sz="1600" dirty="0"/>
              <a:t> Бакиров создал компанию "Дедал", которая занимается проектированием, установкой и обслуживанием промышленных систем очистки воды. </a:t>
            </a:r>
            <a:endParaRPr lang="ru-RU" sz="1600" dirty="0"/>
          </a:p>
          <a:p>
            <a:pPr algn="just">
              <a:lnSpc>
                <a:spcPct val="100000"/>
              </a:lnSpc>
            </a:pPr>
            <a:r>
              <a:rPr lang="ru-RU" sz="1600" dirty="0"/>
              <a:t>Бакиров </a:t>
            </a:r>
            <a:r>
              <a:rPr lang="ru-RU" sz="1600" dirty="0"/>
              <a:t>с коллегами-инженерами изобрел </a:t>
            </a:r>
            <a:r>
              <a:rPr lang="ru-RU" sz="1600" dirty="0">
                <a:hlinkClick r:id="rId3"/>
              </a:rPr>
              <a:t>автомат по разливу питьевой воды</a:t>
            </a:r>
            <a:r>
              <a:rPr lang="ru-RU" sz="1600" dirty="0"/>
              <a:t>, соответствующей самым строгим санитарным нормам. </a:t>
            </a:r>
            <a:endParaRPr lang="ru-RU" sz="1600" dirty="0"/>
          </a:p>
          <a:p>
            <a:pPr algn="just">
              <a:lnSpc>
                <a:spcPct val="100000"/>
              </a:lnSpc>
            </a:pPr>
            <a:r>
              <a:rPr lang="ru-RU" sz="1600" dirty="0"/>
              <a:t>Принцип </a:t>
            </a:r>
            <a:r>
              <a:rPr lang="ru-RU" sz="1600" dirty="0"/>
              <a:t>прост: внутри металлической коробки установлены фильтры, они подключены к обычному </a:t>
            </a:r>
            <a:r>
              <a:rPr lang="ru-RU" sz="1600" dirty="0"/>
              <a:t>водопроводу.</a:t>
            </a:r>
          </a:p>
          <a:p>
            <a:pPr algn="just">
              <a:lnSpc>
                <a:spcPct val="100000"/>
              </a:lnSpc>
            </a:pPr>
            <a:r>
              <a:rPr lang="ru-RU" sz="1600" dirty="0"/>
              <a:t>Один </a:t>
            </a:r>
            <a:r>
              <a:rPr lang="ru-RU" sz="1600" dirty="0"/>
              <a:t>литр чистой питьевой воды стоит 3 рубля. </a:t>
            </a:r>
            <a:endParaRPr lang="ru-RU" sz="1600" dirty="0"/>
          </a:p>
          <a:p>
            <a:pPr algn="just">
              <a:lnSpc>
                <a:spcPct val="100000"/>
              </a:lnSpc>
            </a:pPr>
            <a:r>
              <a:rPr lang="ru-RU" sz="1600" dirty="0"/>
              <a:t>Себестоимость </a:t>
            </a:r>
            <a:r>
              <a:rPr lang="ru-RU" sz="1600" dirty="0"/>
              <a:t>одного литра – порядка 1 рубля.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4221088"/>
            <a:ext cx="9252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/>
              <a:t>Сегодня автоматы "Дедал" стали привычным антуражем многих магазинов и учреждений Самары и области. </a:t>
            </a:r>
          </a:p>
          <a:p>
            <a:pPr algn="r"/>
            <a:r>
              <a:rPr lang="ru-RU" sz="2400" i="1" dirty="0" err="1"/>
              <a:t>Камиль</a:t>
            </a:r>
            <a:r>
              <a:rPr lang="ru-RU" sz="2400" i="1" dirty="0"/>
              <a:t> Бакиров подсчитал, что на 5000–7000 человек </a:t>
            </a:r>
            <a:r>
              <a:rPr lang="ru-RU" sz="2400" i="1" dirty="0" smtClean="0"/>
              <a:t>нужен один </a:t>
            </a:r>
            <a:r>
              <a:rPr lang="ru-RU" sz="2400" i="1" dirty="0"/>
              <a:t>автомат по очистке и розливу воды. </a:t>
            </a:r>
          </a:p>
          <a:p>
            <a:pPr algn="r"/>
            <a:r>
              <a:rPr lang="ru-RU" sz="2400" i="1" dirty="0"/>
              <a:t>Самаре с ее тремя с лишним миллионами человек нужно не меньше 450 таких автоматов, а по России – свыше 20 тысяч. </a:t>
            </a:r>
          </a:p>
        </p:txBody>
      </p:sp>
      <p:pic>
        <p:nvPicPr>
          <p:cNvPr id="2050" name="Picture 2" descr="http://www.nb-forum.ru/userfiles/file/%D0%B0%D0%B2%D1%82%D0%BE%D0%BC%D0%B0%D1%8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93" y="836712"/>
            <a:ext cx="24774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41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heme/theme1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4258</Words>
  <Application>Microsoft Office PowerPoint</Application>
  <PresentationFormat>Экран (4:3)</PresentationFormat>
  <Paragraphs>399</Paragraphs>
  <Slides>56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Отчет о состоянии проекта</vt:lpstr>
      <vt:lpstr>Социальное предпринимательство  в России</vt:lpstr>
      <vt:lpstr>Четкого определения того, что такое социальное предпринимательство,   в России до сих пор нет.  В самом общем виде  — это бизнес, который направлен на решение наиболее острых социальных проблем:   -возрождение культурных традиций,  -социализация инвалидов,  -трудоустройство незащищенных групп граждан,  -образование и просвещение,  -ответственное отношение к ресурсам,  -развитие института семьи,  -спорт и здоровье.</vt:lpstr>
      <vt:lpstr>Критерии СП:</vt:lpstr>
      <vt:lpstr>Дарья Абрамова: “Главное – начать!”  </vt:lpstr>
      <vt:lpstr>Презентация PowerPoint</vt:lpstr>
      <vt:lpstr>Презентация PowerPoint</vt:lpstr>
      <vt:lpstr>Презентация PowerPoint</vt:lpstr>
      <vt:lpstr>Проект: "Дедал" – чистая вода для всех  Цель: обеспечение наличия и рациональное использование водных ресурсов и санитарии для всех. </vt:lpstr>
      <vt:lpstr>Презентация PowerPoint</vt:lpstr>
      <vt:lpstr>В Калининграде бизнесмен зарабатывает, покупая у горожан мусор Уволившись из такси, Олег Пауков занялся неожиданным делом</vt:lpstr>
      <vt:lpstr>Каждый день Олег Пауков носится по городу на своем зеленом «каблучке» и покупает у жителей мусор</vt:lpstr>
      <vt:lpstr>Благодаря Олегу Паукову все больше калининградцев начинает заниматься сортировкой отходов  </vt:lpstr>
      <vt:lpstr>ТОЛЬКО ЦИФРЫ Дневная норма сбора – от 100 кг до 2-х тонн Результаты первых 11 месяцев работы – 50 тонн Стоимость одного килограмма мусора – 1 рубль Сумма, которую Олег заплатил калининградцам за отходы – 50 тысяч рублей Цена на вторсырье в Калининграде: - бумага – 1,5 р/кг - гофро-картон – 4 р/кг - ПЭТ-бутылки – 10-13 р/кг - полиэтилен – 10-13 р/кг.</vt:lpstr>
      <vt:lpstr>«Равные возможности для всех»</vt:lpstr>
      <vt:lpstr>«Коляски-вездеходы»  компании «Обсервер»</vt:lpstr>
      <vt:lpstr>Презентация PowerPoint</vt:lpstr>
      <vt:lpstr>Презентация PowerPoint</vt:lpstr>
      <vt:lpstr>Проект «Картон Черноземье – раздельный сбор вторичного сырья».</vt:lpstr>
      <vt:lpstr>Презентация PowerPoint</vt:lpstr>
      <vt:lpstr>Наталья Никитина,</vt:lpstr>
      <vt:lpstr>Справка</vt:lpstr>
      <vt:lpstr>Презентация PowerPoint</vt:lpstr>
      <vt:lpstr>В 2017 году автор Наталья Никитина выступила на конференции «TEDxSadovoeRing. Пути Человечества«. </vt:lpstr>
      <vt:lpstr>Один шаг к жизни без свалок </vt:lpstr>
      <vt:lpstr>Презентация PowerPoint</vt:lpstr>
      <vt:lpstr>Вторая жизнь пластика</vt:lpstr>
      <vt:lpstr>Презентация PowerPoint</vt:lpstr>
      <vt:lpstr>Проект: «Веселый войлок» </vt:lpstr>
      <vt:lpstr>Презентация PowerPoint</vt:lpstr>
      <vt:lpstr>Статистика</vt:lpstr>
      <vt:lpstr>Цель: обеспечение открытости, безопасности, жизнестойкости и устойчивости городов и населенных пунктов. </vt:lpstr>
      <vt:lpstr>Презентация PowerPoint</vt:lpstr>
      <vt:lpstr>Вера и дело по-пермски  </vt:lpstr>
      <vt:lpstr>Презентация PowerPoint</vt:lpstr>
      <vt:lpstr>Презентация PowerPoint</vt:lpstr>
      <vt:lpstr>Презентация PowerPoint</vt:lpstr>
      <vt:lpstr>Проект: "Школа искусств XXI века" Цель: обеспечение всеохватного и справедливого качественного образования и поощрение возможности обучения на протяжении всей жизни для всех. </vt:lpstr>
      <vt:lpstr>Презентация PowerPoint</vt:lpstr>
      <vt:lpstr>Малый радиус для большого дела  </vt:lpstr>
      <vt:lpstr>Презентация PowerPoint</vt:lpstr>
      <vt:lpstr>Презентация PowerPoint</vt:lpstr>
      <vt:lpstr>Презентация PowerPoint</vt:lpstr>
      <vt:lpstr>Интерактивный музей наук «Лабораториум»</vt:lpstr>
      <vt:lpstr>Презентация PowerPoint</vt:lpstr>
      <vt:lpstr>Автор проекта – многодетная мама, социальная предпринимательница Екатерина Беляк.   В партнерстве с учеными и профессорами ведущих вузов России она разработала и внедрила систему уникальных интерактивных познавательных программ.   Ее проект вошел в областную программу «Образование в течение жизни»  А сама Екатерина была награждена премией «Импульс добра» — за вклад в развитие социального предпринимательства.</vt:lpstr>
      <vt:lpstr>Презентация PowerPoint</vt:lpstr>
      <vt:lpstr>Как делать надо: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Сформирован первый в России Реестр социальных франшиз    </vt:lpstr>
      <vt:lpstr>Презентация PowerPoint</vt:lpstr>
      <vt:lpstr>Презентация PowerPoint</vt:lpstr>
      <vt:lpstr>Наши контакты сайт: энергияучастия.рф E-mail: fmsvl@mail.ru 89149715389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2018-05-22T05:15:14Z</dcterms:created>
  <dcterms:modified xsi:type="dcterms:W3CDTF">2018-05-23T12:49:47Z</dcterms:modified>
</cp:coreProperties>
</file>